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20"/>
  </p:notesMasterIdLst>
  <p:sldIdLst>
    <p:sldId id="286" r:id="rId2"/>
    <p:sldId id="266" r:id="rId3"/>
    <p:sldId id="257" r:id="rId4"/>
    <p:sldId id="259" r:id="rId5"/>
    <p:sldId id="267" r:id="rId6"/>
    <p:sldId id="275" r:id="rId7"/>
    <p:sldId id="281" r:id="rId8"/>
    <p:sldId id="280" r:id="rId9"/>
    <p:sldId id="274" r:id="rId10"/>
    <p:sldId id="279" r:id="rId11"/>
    <p:sldId id="277" r:id="rId12"/>
    <p:sldId id="282" r:id="rId13"/>
    <p:sldId id="258" r:id="rId14"/>
    <p:sldId id="284" r:id="rId15"/>
    <p:sldId id="263" r:id="rId16"/>
    <p:sldId id="283" r:id="rId17"/>
    <p:sldId id="261" r:id="rId18"/>
    <p:sldId id="285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HGS創英角ﾎﾟｯﾌﾟ体" panose="040B0A00000000000000" pitchFamily="50" charset="-128"/>
      <p:regular r:id="rId2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FF2"/>
    <a:srgbClr val="FF3399"/>
    <a:srgbClr val="FFFF99"/>
    <a:srgbClr val="FEACF8"/>
    <a:srgbClr val="339966"/>
    <a:srgbClr val="D670C3"/>
    <a:srgbClr val="8FDF89"/>
    <a:srgbClr val="64DA7A"/>
    <a:srgbClr val="A7D3A1"/>
    <a:srgbClr val="7FC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5" autoAdjust="0"/>
    <p:restoredTop sz="96163" autoAdjust="0"/>
  </p:normalViewPr>
  <p:slideViewPr>
    <p:cSldViewPr showGuides="1">
      <p:cViewPr varScale="1">
        <p:scale>
          <a:sx n="103" d="100"/>
          <a:sy n="103" d="100"/>
        </p:scale>
        <p:origin x="906" y="120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5238729981845"/>
          <c:y val="4.6458347315003826E-2"/>
          <c:w val="0.61492305852077156"/>
          <c:h val="0.86028939796311865"/>
        </c:manualLayout>
      </c:layout>
      <c:scatterChart>
        <c:scatterStyle val="smoothMarker"/>
        <c:varyColors val="0"/>
        <c:ser>
          <c:idx val="1"/>
          <c:order val="0"/>
          <c:tx>
            <c:v>a(t)</c:v>
          </c:tx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39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4.8499999999999996</c:v>
                </c:pt>
                <c:pt idx="1">
                  <c:v>9.41</c:v>
                </c:pt>
                <c:pt idx="2">
                  <c:v>17.3</c:v>
                </c:pt>
                <c:pt idx="3">
                  <c:v>30.4</c:v>
                </c:pt>
                <c:pt idx="4">
                  <c:v>48.6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50-4CC0-A1B6-8287E86EA53C}"/>
            </c:ext>
          </c:extLst>
        </c:ser>
        <c:ser>
          <c:idx val="2"/>
          <c:order val="1"/>
          <c:tx>
            <c:v>(30-t)/1.9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39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15.789473684210527</c:v>
                </c:pt>
                <c:pt idx="1">
                  <c:v>10.526315789473685</c:v>
                </c:pt>
                <c:pt idx="2">
                  <c:v>5.2631578947368425</c:v>
                </c:pt>
                <c:pt idx="3">
                  <c:v>0</c:v>
                </c:pt>
                <c:pt idx="4">
                  <c:v>-4.7368421052631584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50-4CC0-A1B6-8287E86EA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73856"/>
        <c:axId val="87101440"/>
      </c:scatterChart>
      <c:valAx>
        <c:axId val="85673856"/>
        <c:scaling>
          <c:orientation val="minMax"/>
          <c:max val="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t[</a:t>
                </a:r>
                <a:r>
                  <a:rPr lang="ja-JP" altLang="en-US" b="0" dirty="0">
                    <a:latin typeface="Cambria Math" panose="02040503050406030204" pitchFamily="18" charset="0"/>
                  </a:rPr>
                  <a:t>℃</a:t>
                </a: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ja-JP" altLang="en-US" b="0" dirty="0">
                  <a:latin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8076355378540665"/>
              <c:y val="0.93559476290628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101440"/>
        <c:crosses val="autoZero"/>
        <c:crossBetween val="midCat"/>
      </c:valAx>
      <c:valAx>
        <c:axId val="87101440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US" altLang="ja-JP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[g]</a:t>
                </a:r>
              </a:p>
            </c:rich>
          </c:tx>
          <c:layout>
            <c:manualLayout>
              <c:xMode val="edge"/>
              <c:yMode val="edge"/>
              <c:x val="2.1207551967307174E-3"/>
              <c:y val="1.612699599034450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673856"/>
        <c:crosses val="autoZero"/>
        <c:crossBetween val="midCat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800" i="0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ja-JP"/>
          </a:p>
        </c:txPr>
      </c:legendEntry>
      <c:layout>
        <c:manualLayout>
          <c:xMode val="edge"/>
          <c:yMode val="edge"/>
          <c:x val="0.75368612238154331"/>
          <c:y val="0.34791101745817127"/>
          <c:w val="0.19939784285636364"/>
          <c:h val="0.16356084956077677"/>
        </c:manualLayout>
      </c:layout>
      <c:overlay val="0"/>
      <c:txPr>
        <a:bodyPr/>
        <a:lstStyle/>
        <a:p>
          <a:pPr>
            <a:defRPr sz="18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5238729981845"/>
          <c:y val="4.6458347315003826E-2"/>
          <c:w val="0.61492305852077156"/>
          <c:h val="0.86028939796311865"/>
        </c:manualLayout>
      </c:layout>
      <c:scatterChart>
        <c:scatterStyle val="smoothMarker"/>
        <c:varyColors val="0"/>
        <c:ser>
          <c:idx val="1"/>
          <c:order val="0"/>
          <c:tx>
            <c:v>a(t)</c:v>
          </c:tx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4.8499999999999996</c:v>
                </c:pt>
                <c:pt idx="1">
                  <c:v>9.39</c:v>
                </c:pt>
                <c:pt idx="2">
                  <c:v>17.2</c:v>
                </c:pt>
                <c:pt idx="3">
                  <c:v>30.3</c:v>
                </c:pt>
                <c:pt idx="4">
                  <c:v>51.1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01-40DC-9580-2C6FD5767AD9}"/>
            </c:ext>
          </c:extLst>
        </c:ser>
        <c:ser>
          <c:idx val="2"/>
          <c:order val="1"/>
          <c:tx>
            <c:v>(40-t)/1.9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21.05263157894737</c:v>
                </c:pt>
                <c:pt idx="1">
                  <c:v>15.789473684210527</c:v>
                </c:pt>
                <c:pt idx="2">
                  <c:v>10.526315789473685</c:v>
                </c:pt>
                <c:pt idx="3">
                  <c:v>5.2631578947368425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01-40DC-9580-2C6FD5767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77984"/>
        <c:axId val="97271808"/>
      </c:scatterChart>
      <c:valAx>
        <c:axId val="95577984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t[</a:t>
                </a:r>
                <a:r>
                  <a:rPr lang="ja-JP" altLang="en-US" b="0" dirty="0">
                    <a:latin typeface="Cambria Math" panose="02040503050406030204" pitchFamily="18" charset="0"/>
                  </a:rPr>
                  <a:t>℃</a:t>
                </a: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ja-JP" altLang="en-US" b="0" dirty="0">
                  <a:latin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8076355378540665"/>
              <c:y val="0.93559476290628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271808"/>
        <c:crosses val="autoZero"/>
        <c:crossBetween val="midCat"/>
      </c:valAx>
      <c:valAx>
        <c:axId val="97271808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US" altLang="ja-JP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[g]</a:t>
                </a:r>
              </a:p>
            </c:rich>
          </c:tx>
          <c:layout>
            <c:manualLayout>
              <c:xMode val="edge"/>
              <c:yMode val="edge"/>
              <c:x val="2.1207551967307174E-3"/>
              <c:y val="1.612699599034450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577984"/>
        <c:crosses val="autoZero"/>
        <c:crossBetween val="midCat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800" i="0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ja-JP"/>
          </a:p>
        </c:txPr>
      </c:legendEntry>
      <c:layout>
        <c:manualLayout>
          <c:xMode val="edge"/>
          <c:yMode val="edge"/>
          <c:x val="0.75368612238154331"/>
          <c:y val="0.34791101745817127"/>
          <c:w val="0.19939784285636364"/>
          <c:h val="0.16356084956077677"/>
        </c:manualLayout>
      </c:layout>
      <c:overlay val="0"/>
      <c:txPr>
        <a:bodyPr/>
        <a:lstStyle/>
        <a:p>
          <a:pPr>
            <a:defRPr sz="18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2887642082678"/>
          <c:y val="3.1124688035296395E-2"/>
          <c:w val="0.61366939093583128"/>
          <c:h val="0.87418011125405859"/>
        </c:manualLayout>
      </c:layout>
      <c:scatterChart>
        <c:scatterStyle val="smoothMarker"/>
        <c:varyColors val="0"/>
        <c:ser>
          <c:idx val="1"/>
          <c:order val="0"/>
          <c:tx>
            <c:v>a(t)</c:v>
          </c:tx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4.8499999999999996</c:v>
                </c:pt>
                <c:pt idx="1">
                  <c:v>9.39</c:v>
                </c:pt>
                <c:pt idx="2">
                  <c:v>17.2</c:v>
                </c:pt>
                <c:pt idx="3">
                  <c:v>30.3</c:v>
                </c:pt>
                <c:pt idx="4">
                  <c:v>51.1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71-41CD-9D7B-4E429E4C8A4E}"/>
            </c:ext>
          </c:extLst>
        </c:ser>
        <c:ser>
          <c:idx val="2"/>
          <c:order val="1"/>
          <c:tx>
            <c:v>(30-t)/1.9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15.789473684210527</c:v>
                </c:pt>
                <c:pt idx="1">
                  <c:v>10.526315789473685</c:v>
                </c:pt>
                <c:pt idx="2">
                  <c:v>5.2631578947368425</c:v>
                </c:pt>
                <c:pt idx="3">
                  <c:v>0</c:v>
                </c:pt>
                <c:pt idx="4">
                  <c:v>-5.2631578947368425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71-41CD-9D7B-4E429E4C8A4E}"/>
            </c:ext>
          </c:extLst>
        </c:ser>
        <c:ser>
          <c:idx val="0"/>
          <c:order val="2"/>
          <c:tx>
            <c:v>(30-t)/1.9+0.5 a(t)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30.939473684210526</c:v>
                </c:pt>
                <c:pt idx="1">
                  <c:v>25.676315789473684</c:v>
                </c:pt>
                <c:pt idx="2">
                  <c:v>20.413157894736841</c:v>
                </c:pt>
                <c:pt idx="3">
                  <c:v>15.15</c:v>
                </c:pt>
                <c:pt idx="4">
                  <c:v>9.8868421052631579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71-41CD-9D7B-4E429E4C8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75744"/>
        <c:axId val="97377664"/>
      </c:scatterChart>
      <c:valAx>
        <c:axId val="97375744"/>
        <c:scaling>
          <c:orientation val="minMax"/>
          <c:max val="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ja-JP" altLang="en-US" b="0" dirty="0">
                    <a:latin typeface="Cambria Math" panose="02040503050406030204" pitchFamily="18" charset="0"/>
                  </a:rPr>
                  <a:t>℃</a:t>
                </a: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ja-JP" altLang="en-US" b="0" dirty="0">
                  <a:latin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81716481940978403"/>
              <c:y val="0.93459818347989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377664"/>
        <c:crosses val="autoZero"/>
        <c:crossBetween val="midCat"/>
        <c:majorUnit val="10"/>
      </c:valAx>
      <c:valAx>
        <c:axId val="97377664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US" altLang="ja-JP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1.612665817215104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375744"/>
        <c:crosses val="autoZero"/>
        <c:crossBetween val="midCat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400" i="0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ja-JP"/>
          </a:p>
        </c:txPr>
      </c:legendEntry>
      <c:layout>
        <c:manualLayout>
          <c:xMode val="edge"/>
          <c:yMode val="edge"/>
          <c:x val="0.75973005899561086"/>
          <c:y val="0.36763317864527095"/>
          <c:w val="0.23544530405712497"/>
          <c:h val="0.17571741614115843"/>
        </c:manualLayout>
      </c:layout>
      <c:overlay val="0"/>
      <c:txPr>
        <a:bodyPr/>
        <a:lstStyle/>
        <a:p>
          <a:pPr>
            <a:defRPr sz="14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9255213695227"/>
          <c:y val="2.9811242393957639E-2"/>
          <c:w val="0.61435032021511504"/>
          <c:h val="0.87549355689539732"/>
        </c:manualLayout>
      </c:layout>
      <c:scatterChart>
        <c:scatterStyle val="smoothMarker"/>
        <c:varyColors val="0"/>
        <c:ser>
          <c:idx val="1"/>
          <c:order val="0"/>
          <c:tx>
            <c:v>a(t)</c:v>
          </c:tx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4.8499999999999996</c:v>
                </c:pt>
                <c:pt idx="1">
                  <c:v>9.39</c:v>
                </c:pt>
                <c:pt idx="2">
                  <c:v>17.2</c:v>
                </c:pt>
                <c:pt idx="3">
                  <c:v>30.3</c:v>
                </c:pt>
                <c:pt idx="4">
                  <c:v>51.1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CA-40ED-806C-4D6A5FAF47DF}"/>
            </c:ext>
          </c:extLst>
        </c:ser>
        <c:ser>
          <c:idx val="6"/>
          <c:order val="1"/>
          <c:tx>
            <c:v>w=90%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43.059473684210531</c:v>
                </c:pt>
                <c:pt idx="1">
                  <c:v>37.796315789473681</c:v>
                </c:pt>
                <c:pt idx="2">
                  <c:v>32.533157894736846</c:v>
                </c:pt>
                <c:pt idx="3">
                  <c:v>27.27</c:v>
                </c:pt>
                <c:pt idx="4">
                  <c:v>22.006842105263157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CA-40ED-806C-4D6A5FAF47DF}"/>
            </c:ext>
          </c:extLst>
        </c:ser>
        <c:ser>
          <c:idx val="5"/>
          <c:order val="2"/>
          <c:tx>
            <c:v>w=80%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Sheet1!$G$2:$G$6</c:f>
              <c:numCache>
                <c:formatCode>General</c:formatCode>
                <c:ptCount val="5"/>
                <c:pt idx="0">
                  <c:v>40.029473684210529</c:v>
                </c:pt>
                <c:pt idx="1">
                  <c:v>34.766315789473687</c:v>
                </c:pt>
                <c:pt idx="2">
                  <c:v>29.503157894736844</c:v>
                </c:pt>
                <c:pt idx="3">
                  <c:v>24.240000000000002</c:v>
                </c:pt>
                <c:pt idx="4">
                  <c:v>18.97684210526316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CA-40ED-806C-4D6A5FAF47DF}"/>
            </c:ext>
          </c:extLst>
        </c:ser>
        <c:ser>
          <c:idx val="4"/>
          <c:order val="3"/>
          <c:tx>
            <c:v>w=70%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36.999473684210528</c:v>
                </c:pt>
                <c:pt idx="1">
                  <c:v>31.736315789473686</c:v>
                </c:pt>
                <c:pt idx="2">
                  <c:v>26.473157894736843</c:v>
                </c:pt>
                <c:pt idx="3">
                  <c:v>21.21</c:v>
                </c:pt>
                <c:pt idx="4">
                  <c:v>15.946842105263158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CA-40ED-806C-4D6A5FAF47DF}"/>
            </c:ext>
          </c:extLst>
        </c:ser>
        <c:ser>
          <c:idx val="3"/>
          <c:order val="4"/>
          <c:tx>
            <c:v>w=60%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33.969473684210527</c:v>
                </c:pt>
                <c:pt idx="1">
                  <c:v>28.706315789473685</c:v>
                </c:pt>
                <c:pt idx="2">
                  <c:v>23.443157894736842</c:v>
                </c:pt>
                <c:pt idx="3">
                  <c:v>18.18</c:v>
                </c:pt>
                <c:pt idx="4">
                  <c:v>12.916842105263157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7CA-40ED-806C-4D6A5FAF47DF}"/>
            </c:ext>
          </c:extLst>
        </c:ser>
        <c:ser>
          <c:idx val="0"/>
          <c:order val="5"/>
          <c:tx>
            <c:v>w=50%</c:v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30.939473684210526</c:v>
                </c:pt>
                <c:pt idx="1">
                  <c:v>25.676315789473684</c:v>
                </c:pt>
                <c:pt idx="2">
                  <c:v>20.413157894736841</c:v>
                </c:pt>
                <c:pt idx="3">
                  <c:v>15.15</c:v>
                </c:pt>
                <c:pt idx="4">
                  <c:v>9.8868421052631579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7CA-40ED-806C-4D6A5FAF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26304"/>
        <c:axId val="97828224"/>
      </c:scatterChart>
      <c:valAx>
        <c:axId val="97826304"/>
        <c:scaling>
          <c:orientation val="minMax"/>
          <c:max val="30"/>
          <c:min val="2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b="0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t[</a:t>
                </a:r>
                <a:r>
                  <a:rPr lang="ja-JP" altLang="en-US" b="0" dirty="0">
                    <a:latin typeface="Cambria Math" panose="02040503050406030204" pitchFamily="18" charset="0"/>
                  </a:rPr>
                  <a:t>℃</a:t>
                </a: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ja-JP" altLang="en-US" b="0" dirty="0">
                  <a:latin typeface="Cambria Math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81645000291098857"/>
              <c:y val="0.93459818347989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828224"/>
        <c:crosses val="autoZero"/>
        <c:crossBetween val="midCat"/>
      </c:valAx>
      <c:valAx>
        <c:axId val="97828224"/>
        <c:scaling>
          <c:orientation val="minMax"/>
          <c:max val="30"/>
          <c:min val="18"/>
        </c:scaling>
        <c:delete val="0"/>
        <c:axPos val="l"/>
        <c:minorGridlines/>
        <c:title>
          <c:tx>
            <c:rich>
              <a:bodyPr rot="0" vert="horz"/>
              <a:lstStyle/>
              <a:p>
                <a:pPr>
                  <a:defRPr b="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r>
                  <a:rPr lang="en-US" altLang="ja-JP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US" altLang="ja-JP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1.612665817215104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826304"/>
        <c:crosses val="autoZero"/>
        <c:crossBetween val="midCat"/>
        <c:minorUnit val="0.5"/>
      </c:valAx>
    </c:plotArea>
    <c:legend>
      <c:legendPos val="r"/>
      <c:legendEntry>
        <c:idx val="0"/>
        <c:txPr>
          <a:bodyPr/>
          <a:lstStyle/>
          <a:p>
            <a:pPr>
              <a:defRPr sz="1400" i="0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ja-JP"/>
          </a:p>
        </c:txPr>
      </c:legendEntry>
      <c:layout>
        <c:manualLayout>
          <c:xMode val="edge"/>
          <c:yMode val="edge"/>
          <c:x val="0.7892572927907997"/>
          <c:y val="0.27547620950013441"/>
          <c:w val="0.12822860165407851"/>
          <c:h val="0.36222514953582902"/>
        </c:manualLayout>
      </c:layout>
      <c:overlay val="0"/>
      <c:txPr>
        <a:bodyPr/>
        <a:lstStyle/>
        <a:p>
          <a:pPr>
            <a:defRPr sz="14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CFA4-AD6A-4690-95F8-CAA613032258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C065-EEDC-4312-B275-C2771936EA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5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8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3491880" cy="1412776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91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4797152"/>
            <a:ext cx="9144000" cy="576064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2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3534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7092280" y="0"/>
            <a:ext cx="2051720" cy="6858000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600" y="260648"/>
            <a:ext cx="2057400" cy="585152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84076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47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414598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8207375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50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列タイトル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527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行2列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468313" y="3716735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6"/>
          </p:nvPr>
        </p:nvSpPr>
        <p:spPr>
          <a:xfrm>
            <a:off x="4572000" y="3716834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170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0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17284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4545" y="1484784"/>
            <a:ext cx="4172843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176464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176464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89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19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72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8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01-Vaporization-heat.pptx#-1,2,&#27671;&#21270;&#29105;&#12398;&#35336;&#31639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-pro.net/readings/water/doc0009.html" TargetMode="External"/><Relationship Id="rId7" Type="http://schemas.openxmlformats.org/officeDocument/2006/relationships/hyperlink" Target="https://dic.yahoo.co.j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kotobank.jp/word/%E7%A9%BA%E6%B0%97-54843#E3.83.87.E3.82.B8.E3.82.BF.E3.83.AB.E5.A4.A7.E8.BE.9E.E6.B3.89" TargetMode="External"/><Relationship Id="rId11" Type="http://schemas.openxmlformats.org/officeDocument/2006/relationships/hyperlink" Target="03-Air-density.pptx#-1,1,&#31354;&#27671;&#12398;&#23494;&#24230;" TargetMode="External"/><Relationship Id="rId5" Type="http://schemas.openxmlformats.org/officeDocument/2006/relationships/hyperlink" Target="http://kikakurui.com/z8/Z8806-2001-01.html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hakko.co.jp/qa/qakit/html/h01040.htm" TargetMode="External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ドライミストは涼しくなるのか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42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計算方法を修正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81259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81259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420" t="-13115" r="-420" b="-5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95537" y="3604406"/>
                <a:ext cx="4176463" cy="227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温度を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下げる水分の蒸発量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⊿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1.9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r>
                  <a:rPr lang="ja-JP" altLang="en-US" dirty="0"/>
                  <a:t>このときちょうど水蒸気が飽和するなら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r>
                        <a:rPr lang="en-US" altLang="ja-JP" i="1">
                          <a:latin typeface="Cambria Math"/>
                        </a:rPr>
                        <m:t>(30+⊿</m:t>
                      </m:r>
                      <m:r>
                        <a:rPr lang="en-US" altLang="ja-JP" i="1">
                          <a:latin typeface="Cambria Math"/>
                        </a:rPr>
                        <m:t>𝑇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3604406"/>
                <a:ext cx="4176463" cy="2272866"/>
              </a:xfrm>
              <a:prstGeom prst="rect">
                <a:avLst/>
              </a:prstGeom>
              <a:blipFill rotWithShape="1">
                <a:blip r:embed="rId3"/>
                <a:stretch>
                  <a:fillRect l="-1314" t="-2145" b="-1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蒸発で気温が下降、飽和水蒸気量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に達したときに蒸発が止まる。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47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6116287" y="3702154"/>
            <a:ext cx="2778906" cy="2142830"/>
            <a:chOff x="6116287" y="3702154"/>
            <a:chExt cx="2778906" cy="2142830"/>
          </a:xfrm>
        </p:grpSpPr>
        <p:sp>
          <p:nvSpPr>
            <p:cNvPr id="24" name="円形吹き出し 23"/>
            <p:cNvSpPr/>
            <p:nvPr/>
          </p:nvSpPr>
          <p:spPr>
            <a:xfrm>
              <a:off x="6116287" y="5161569"/>
              <a:ext cx="1262077" cy="683415"/>
            </a:xfrm>
            <a:prstGeom prst="wedgeEllipseCallout">
              <a:avLst>
                <a:gd name="adj1" fmla="val -19947"/>
                <a:gd name="adj2" fmla="val -140690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20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25" name="円形吹き出し 24"/>
            <p:cNvSpPr/>
            <p:nvPr/>
          </p:nvSpPr>
          <p:spPr>
            <a:xfrm>
              <a:off x="7887081" y="5208525"/>
              <a:ext cx="1008112" cy="452728"/>
            </a:xfrm>
            <a:prstGeom prst="wedgeEllipseCallout">
              <a:avLst>
                <a:gd name="adj1" fmla="val -66745"/>
                <a:gd name="adj2" fmla="val -19558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飽和する</a:t>
              </a:r>
            </a:p>
          </p:txBody>
        </p:sp>
        <p:sp>
          <p:nvSpPr>
            <p:cNvPr id="26" name="フリーフォーム 25"/>
            <p:cNvSpPr/>
            <p:nvPr/>
          </p:nvSpPr>
          <p:spPr>
            <a:xfrm flipH="1">
              <a:off x="6211520" y="3702154"/>
              <a:ext cx="380755" cy="777316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678075" y="2060848"/>
            <a:ext cx="2650781" cy="2113825"/>
            <a:chOff x="4678075" y="2060848"/>
            <a:chExt cx="2650781" cy="2113825"/>
          </a:xfrm>
        </p:grpSpPr>
        <p:sp>
          <p:nvSpPr>
            <p:cNvPr id="28" name="フリーフォーム 27"/>
            <p:cNvSpPr/>
            <p:nvPr/>
          </p:nvSpPr>
          <p:spPr>
            <a:xfrm>
              <a:off x="5363114" y="3702154"/>
              <a:ext cx="380266" cy="472519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9" name="円形吹き出し 28"/>
            <p:cNvSpPr/>
            <p:nvPr/>
          </p:nvSpPr>
          <p:spPr>
            <a:xfrm>
              <a:off x="6320744" y="2093430"/>
              <a:ext cx="1008112" cy="618250"/>
            </a:xfrm>
            <a:prstGeom prst="wedgeEllipseCallout">
              <a:avLst>
                <a:gd name="adj1" fmla="val 39733"/>
                <a:gd name="adj2" fmla="val 2583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飽和まで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あと</a:t>
              </a:r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12g</a:t>
              </a:r>
              <a:endPara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31" name="円形吹き出し 30"/>
            <p:cNvSpPr/>
            <p:nvPr/>
          </p:nvSpPr>
          <p:spPr>
            <a:xfrm>
              <a:off x="4678075" y="2060848"/>
              <a:ext cx="1262077" cy="683415"/>
            </a:xfrm>
            <a:prstGeom prst="wedgeEllipseCallout">
              <a:avLst>
                <a:gd name="adj1" fmla="val 16228"/>
                <a:gd name="adj2" fmla="val 187805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5g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17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計算方法を修正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77502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77502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420" t="-13115" r="-420" b="-5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95537" y="1479340"/>
                <a:ext cx="4176463" cy="227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温度を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下げる水分の蒸発量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⊿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1.9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r>
                  <a:rPr lang="ja-JP" altLang="en-US" dirty="0"/>
                  <a:t>このときちょうど水蒸気が飽和するなら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r>
                        <a:rPr lang="en-US" altLang="ja-JP" i="1">
                          <a:latin typeface="Cambria Math"/>
                        </a:rPr>
                        <m:t>(30+⊿</m:t>
                      </m:r>
                      <m:r>
                        <a:rPr lang="en-US" altLang="ja-JP" i="1">
                          <a:latin typeface="Cambria Math"/>
                        </a:rPr>
                        <m:t>𝑇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479340"/>
                <a:ext cx="4176463" cy="2272866"/>
              </a:xfrm>
              <a:prstGeom prst="rect">
                <a:avLst/>
              </a:prstGeom>
              <a:blipFill rotWithShape="1">
                <a:blip r:embed="rId3"/>
                <a:stretch>
                  <a:fillRect l="-1314" t="-2145" b="-1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蒸発で気温が下降、飽和水蒸気量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に達したときに蒸発が止まる。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47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6116287" y="3702154"/>
            <a:ext cx="2778906" cy="2142830"/>
            <a:chOff x="6116287" y="3702154"/>
            <a:chExt cx="2778906" cy="2142830"/>
          </a:xfrm>
        </p:grpSpPr>
        <p:sp>
          <p:nvSpPr>
            <p:cNvPr id="24" name="円形吹き出し 23"/>
            <p:cNvSpPr/>
            <p:nvPr/>
          </p:nvSpPr>
          <p:spPr>
            <a:xfrm>
              <a:off x="6116287" y="5161569"/>
              <a:ext cx="1262077" cy="683415"/>
            </a:xfrm>
            <a:prstGeom prst="wedgeEllipseCallout">
              <a:avLst>
                <a:gd name="adj1" fmla="val -19947"/>
                <a:gd name="adj2" fmla="val -140690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20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25" name="円形吹き出し 24"/>
            <p:cNvSpPr/>
            <p:nvPr/>
          </p:nvSpPr>
          <p:spPr>
            <a:xfrm>
              <a:off x="7887081" y="5208525"/>
              <a:ext cx="1008112" cy="452728"/>
            </a:xfrm>
            <a:prstGeom prst="wedgeEllipseCallout">
              <a:avLst>
                <a:gd name="adj1" fmla="val -66745"/>
                <a:gd name="adj2" fmla="val -19558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飽和する</a:t>
              </a:r>
            </a:p>
          </p:txBody>
        </p:sp>
        <p:sp>
          <p:nvSpPr>
            <p:cNvPr id="26" name="フリーフォーム 25"/>
            <p:cNvSpPr/>
            <p:nvPr/>
          </p:nvSpPr>
          <p:spPr>
            <a:xfrm flipH="1">
              <a:off x="6211520" y="3702154"/>
              <a:ext cx="380755" cy="777316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678075" y="2060848"/>
            <a:ext cx="2650781" cy="2113825"/>
            <a:chOff x="4678075" y="2060848"/>
            <a:chExt cx="2650781" cy="2113825"/>
          </a:xfrm>
        </p:grpSpPr>
        <p:sp>
          <p:nvSpPr>
            <p:cNvPr id="28" name="フリーフォーム 27"/>
            <p:cNvSpPr/>
            <p:nvPr/>
          </p:nvSpPr>
          <p:spPr>
            <a:xfrm>
              <a:off x="5363114" y="3702154"/>
              <a:ext cx="380266" cy="472519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6" name="円形吹き出し 45"/>
            <p:cNvSpPr/>
            <p:nvPr/>
          </p:nvSpPr>
          <p:spPr>
            <a:xfrm>
              <a:off x="6320744" y="2093430"/>
              <a:ext cx="1008112" cy="618250"/>
            </a:xfrm>
            <a:prstGeom prst="wedgeEllipseCallout">
              <a:avLst>
                <a:gd name="adj1" fmla="val 39733"/>
                <a:gd name="adj2" fmla="val 2583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飽和まで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あと</a:t>
              </a:r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12g</a:t>
              </a:r>
              <a:endPara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47" name="円形吹き出し 46"/>
            <p:cNvSpPr/>
            <p:nvPr/>
          </p:nvSpPr>
          <p:spPr>
            <a:xfrm>
              <a:off x="4678075" y="2060848"/>
              <a:ext cx="1262077" cy="683415"/>
            </a:xfrm>
            <a:prstGeom prst="wedgeEllipseCallout">
              <a:avLst>
                <a:gd name="adj1" fmla="val 16228"/>
                <a:gd name="adj2" fmla="val 187805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5g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36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計算方法を修正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233649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81259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420" t="-13115" r="-420" b="-5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95537" y="1479340"/>
                <a:ext cx="4176463" cy="227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温度を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下げる水分の蒸発量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⊿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1.9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r>
                  <a:rPr lang="ja-JP" altLang="en-US" dirty="0"/>
                  <a:t>このときちょうど水蒸気が飽和するなら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r>
                        <a:rPr lang="en-US" altLang="ja-JP" i="1">
                          <a:latin typeface="Cambria Math"/>
                        </a:rPr>
                        <m:t>(30+⊿</m:t>
                      </m:r>
                      <m:r>
                        <a:rPr lang="en-US" altLang="ja-JP" i="1">
                          <a:latin typeface="Cambria Math"/>
                        </a:rPr>
                        <m:t>𝑇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479340"/>
                <a:ext cx="4176463" cy="2272866"/>
              </a:xfrm>
              <a:prstGeom prst="rect">
                <a:avLst/>
              </a:prstGeom>
              <a:blipFill rotWithShape="1">
                <a:blip r:embed="rId3"/>
                <a:stretch>
                  <a:fillRect l="-1314" t="-2145" b="-1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蒸発で気温が下降、飽和水蒸気量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に達したときに蒸発が止まる。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47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395537" y="4055010"/>
                <a:ext cx="4176463" cy="1443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蒸発後の温度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𝑡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altLang="ja-JP" i="1" dirty="0">
                        <a:latin typeface="Cambria Math"/>
                      </a:rPr>
                      <m:t>30+</m:t>
                    </m:r>
                    <m:r>
                      <a:rPr lang="ja-JP" altLang="en-US" i="1" dirty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とする。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1.9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30−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𝑎</m:t>
                      </m:r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b="0" i="1" smtClean="0">
                          <a:latin typeface="Cambria Math"/>
                        </a:rPr>
                        <m:t>𝑡</m:t>
                      </m:r>
                      <m:r>
                        <a:rPr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ja-JP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055010"/>
                <a:ext cx="4176463" cy="1443729"/>
              </a:xfrm>
              <a:prstGeom prst="rect">
                <a:avLst/>
              </a:prstGeom>
              <a:blipFill rotWithShape="1">
                <a:blip r:embed="rId5"/>
                <a:stretch>
                  <a:fillRect l="-1314" t="-2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1187624" y="5090708"/>
            <a:ext cx="2550286" cy="715260"/>
            <a:chOff x="1187624" y="5090708"/>
            <a:chExt cx="2550286" cy="715260"/>
          </a:xfrm>
        </p:grpSpPr>
        <p:sp>
          <p:nvSpPr>
            <p:cNvPr id="32" name="フローチャート : 代替処理 31"/>
            <p:cNvSpPr/>
            <p:nvPr/>
          </p:nvSpPr>
          <p:spPr>
            <a:xfrm>
              <a:off x="1187624" y="5465448"/>
              <a:ext cx="1034574" cy="34052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1400" dirty="0"/>
                <a:t>もとの温度</a:t>
              </a:r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1878411" y="5090708"/>
              <a:ext cx="27624" cy="374307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38406"/>
                <a:gd name="connsiteY0" fmla="*/ 335360 h 335360"/>
                <a:gd name="connsiteX1" fmla="*/ 38406 w 38406"/>
                <a:gd name="connsiteY1" fmla="*/ 0 h 33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06" h="335360">
                  <a:moveTo>
                    <a:pt x="0" y="335360"/>
                  </a:moveTo>
                  <a:cubicBezTo>
                    <a:pt x="40782" y="191489"/>
                    <a:pt x="37335" y="134166"/>
                    <a:pt x="38406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フローチャート : 代替処理 34"/>
            <p:cNvSpPr/>
            <p:nvPr/>
          </p:nvSpPr>
          <p:spPr>
            <a:xfrm>
              <a:off x="2427103" y="5464744"/>
              <a:ext cx="1286293" cy="34051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1400" dirty="0"/>
                <a:t>低下後の温度</a:t>
              </a:r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3594272" y="5090709"/>
              <a:ext cx="143638" cy="376690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35660"/>
                <a:gd name="connsiteY0" fmla="*/ 333227 h 333227"/>
                <a:gd name="connsiteX1" fmla="*/ 35660 w 35660"/>
                <a:gd name="connsiteY1" fmla="*/ 0 h 333227"/>
                <a:gd name="connsiteX0" fmla="*/ 0 w 35660"/>
                <a:gd name="connsiteY0" fmla="*/ 333227 h 333227"/>
                <a:gd name="connsiteX1" fmla="*/ 35660 w 35660"/>
                <a:gd name="connsiteY1" fmla="*/ 0 h 333227"/>
                <a:gd name="connsiteX0" fmla="*/ 0 w 24355"/>
                <a:gd name="connsiteY0" fmla="*/ 337494 h 337494"/>
                <a:gd name="connsiteX1" fmla="*/ 24355 w 24355"/>
                <a:gd name="connsiteY1" fmla="*/ 0 h 337494"/>
                <a:gd name="connsiteX0" fmla="*/ 0 w 24355"/>
                <a:gd name="connsiteY0" fmla="*/ 337494 h 337494"/>
                <a:gd name="connsiteX1" fmla="*/ 24355 w 24355"/>
                <a:gd name="connsiteY1" fmla="*/ 0 h 337494"/>
                <a:gd name="connsiteX0" fmla="*/ 0 w 24355"/>
                <a:gd name="connsiteY0" fmla="*/ 337494 h 337494"/>
                <a:gd name="connsiteX1" fmla="*/ 24355 w 24355"/>
                <a:gd name="connsiteY1" fmla="*/ 0 h 33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55" h="337494">
                  <a:moveTo>
                    <a:pt x="0" y="337494"/>
                  </a:moveTo>
                  <a:cubicBezTo>
                    <a:pt x="15749" y="253360"/>
                    <a:pt x="22073" y="157634"/>
                    <a:pt x="24355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2378690" y="5090708"/>
              <a:ext cx="141445" cy="371926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4652 w 21438"/>
                <a:gd name="connsiteY0" fmla="*/ 437767 h 437767"/>
                <a:gd name="connsiteX1" fmla="*/ 18 w 21438"/>
                <a:gd name="connsiteY1" fmla="*/ 0 h 437767"/>
                <a:gd name="connsiteX0" fmla="*/ 60923 w 70497"/>
                <a:gd name="connsiteY0" fmla="*/ 333227 h 333227"/>
                <a:gd name="connsiteX1" fmla="*/ 10 w 70497"/>
                <a:gd name="connsiteY1" fmla="*/ 0 h 333227"/>
                <a:gd name="connsiteX0" fmla="*/ 61300 w 61300"/>
                <a:gd name="connsiteY0" fmla="*/ 333227 h 333227"/>
                <a:gd name="connsiteX1" fmla="*/ 387 w 61300"/>
                <a:gd name="connsiteY1" fmla="*/ 0 h 333227"/>
                <a:gd name="connsiteX0" fmla="*/ 166861 w 166861"/>
                <a:gd name="connsiteY0" fmla="*/ 333227 h 333227"/>
                <a:gd name="connsiteX1" fmla="*/ 9 w 166861"/>
                <a:gd name="connsiteY1" fmla="*/ 0 h 333227"/>
                <a:gd name="connsiteX0" fmla="*/ 166861 w 166861"/>
                <a:gd name="connsiteY0" fmla="*/ 333227 h 333227"/>
                <a:gd name="connsiteX1" fmla="*/ 9 w 166861"/>
                <a:gd name="connsiteY1" fmla="*/ 0 h 333227"/>
                <a:gd name="connsiteX0" fmla="*/ 196655 w 196655"/>
                <a:gd name="connsiteY0" fmla="*/ 333227 h 333227"/>
                <a:gd name="connsiteX1" fmla="*/ 7 w 196655"/>
                <a:gd name="connsiteY1" fmla="*/ 0 h 333227"/>
                <a:gd name="connsiteX0" fmla="*/ 196655 w 196655"/>
                <a:gd name="connsiteY0" fmla="*/ 333227 h 333227"/>
                <a:gd name="connsiteX1" fmla="*/ 7 w 196655"/>
                <a:gd name="connsiteY1" fmla="*/ 0 h 333227"/>
                <a:gd name="connsiteX0" fmla="*/ 196648 w 196648"/>
                <a:gd name="connsiteY0" fmla="*/ 333227 h 333227"/>
                <a:gd name="connsiteX1" fmla="*/ 0 w 196648"/>
                <a:gd name="connsiteY1" fmla="*/ 0 h 333227"/>
                <a:gd name="connsiteX0" fmla="*/ 196648 w 196648"/>
                <a:gd name="connsiteY0" fmla="*/ 333227 h 333227"/>
                <a:gd name="connsiteX1" fmla="*/ 0 w 196648"/>
                <a:gd name="connsiteY1" fmla="*/ 0 h 33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648" h="333227">
                  <a:moveTo>
                    <a:pt x="196648" y="333227"/>
                  </a:moveTo>
                  <a:cubicBezTo>
                    <a:pt x="98384" y="251227"/>
                    <a:pt x="12172" y="151235"/>
                    <a:pt x="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614870" y="3677145"/>
            <a:ext cx="807019" cy="444101"/>
            <a:chOff x="1614870" y="3677145"/>
            <a:chExt cx="807019" cy="444101"/>
          </a:xfrm>
        </p:grpSpPr>
        <p:sp>
          <p:nvSpPr>
            <p:cNvPr id="34" name="右中かっこ 33"/>
            <p:cNvSpPr/>
            <p:nvPr/>
          </p:nvSpPr>
          <p:spPr>
            <a:xfrm rot="5400000">
              <a:off x="1939202" y="3352813"/>
              <a:ext cx="158355" cy="807019"/>
            </a:xfrm>
            <a:prstGeom prst="rightBrace">
              <a:avLst>
                <a:gd name="adj1" fmla="val 23690"/>
                <a:gd name="adj2" fmla="val 50994"/>
              </a:avLst>
            </a:prstGeom>
            <a:noFill/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2022665" y="3863285"/>
              <a:ext cx="173072" cy="257961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8051 h 113838"/>
                <a:gd name="connsiteX1" fmla="*/ 41716 w 41716"/>
                <a:gd name="connsiteY1" fmla="*/ 80194 h 113838"/>
                <a:gd name="connsiteX0" fmla="*/ 10447 w 26029"/>
                <a:gd name="connsiteY0" fmla="*/ 22250 h 369814"/>
                <a:gd name="connsiteX1" fmla="*/ 17 w 26029"/>
                <a:gd name="connsiteY1" fmla="*/ 350280 h 369814"/>
                <a:gd name="connsiteX0" fmla="*/ 10483 w 11102"/>
                <a:gd name="connsiteY0" fmla="*/ 0 h 356256"/>
                <a:gd name="connsiteX1" fmla="*/ 53 w 11102"/>
                <a:gd name="connsiteY1" fmla="*/ 328030 h 356256"/>
                <a:gd name="connsiteX0" fmla="*/ 10430 w 25907"/>
                <a:gd name="connsiteY0" fmla="*/ 0 h 328030"/>
                <a:gd name="connsiteX1" fmla="*/ 0 w 25907"/>
                <a:gd name="connsiteY1" fmla="*/ 328030 h 328030"/>
                <a:gd name="connsiteX0" fmla="*/ 10430 w 17721"/>
                <a:gd name="connsiteY0" fmla="*/ 0 h 328030"/>
                <a:gd name="connsiteX1" fmla="*/ 0 w 17721"/>
                <a:gd name="connsiteY1" fmla="*/ 328030 h 328030"/>
                <a:gd name="connsiteX0" fmla="*/ 10430 w 17721"/>
                <a:gd name="connsiteY0" fmla="*/ 0 h 286796"/>
                <a:gd name="connsiteX1" fmla="*/ 0 w 17721"/>
                <a:gd name="connsiteY1" fmla="*/ 286796 h 286796"/>
                <a:gd name="connsiteX0" fmla="*/ 16948 w 21132"/>
                <a:gd name="connsiteY0" fmla="*/ 0 h 264805"/>
                <a:gd name="connsiteX1" fmla="*/ 0 w 21132"/>
                <a:gd name="connsiteY1" fmla="*/ 264805 h 264805"/>
                <a:gd name="connsiteX0" fmla="*/ 8257 w 16788"/>
                <a:gd name="connsiteY0" fmla="*/ 0 h 292295"/>
                <a:gd name="connsiteX1" fmla="*/ 0 w 16788"/>
                <a:gd name="connsiteY1" fmla="*/ 292295 h 292295"/>
                <a:gd name="connsiteX0" fmla="*/ 0 w 503546"/>
                <a:gd name="connsiteY0" fmla="*/ 0 h 314286"/>
                <a:gd name="connsiteX1" fmla="*/ 502367 w 503546"/>
                <a:gd name="connsiteY1" fmla="*/ 314286 h 314286"/>
                <a:gd name="connsiteX0" fmla="*/ 0 w 502367"/>
                <a:gd name="connsiteY0" fmla="*/ 0 h 314286"/>
                <a:gd name="connsiteX1" fmla="*/ 502367 w 502367"/>
                <a:gd name="connsiteY1" fmla="*/ 314286 h 314286"/>
                <a:gd name="connsiteX0" fmla="*/ 0 w 502367"/>
                <a:gd name="connsiteY0" fmla="*/ 0 h 314286"/>
                <a:gd name="connsiteX1" fmla="*/ 502367 w 502367"/>
                <a:gd name="connsiteY1" fmla="*/ 314286 h 314286"/>
                <a:gd name="connsiteX0" fmla="*/ 0 w 502367"/>
                <a:gd name="connsiteY0" fmla="*/ 0 h 314286"/>
                <a:gd name="connsiteX1" fmla="*/ 502367 w 502367"/>
                <a:gd name="connsiteY1" fmla="*/ 314286 h 314286"/>
                <a:gd name="connsiteX0" fmla="*/ 0 w 561034"/>
                <a:gd name="connsiteY0" fmla="*/ 0 h 289546"/>
                <a:gd name="connsiteX1" fmla="*/ 561034 w 561034"/>
                <a:gd name="connsiteY1" fmla="*/ 289546 h 289546"/>
                <a:gd name="connsiteX0" fmla="*/ 0 w 561034"/>
                <a:gd name="connsiteY0" fmla="*/ 0 h 289546"/>
                <a:gd name="connsiteX1" fmla="*/ 561034 w 561034"/>
                <a:gd name="connsiteY1" fmla="*/ 289546 h 289546"/>
                <a:gd name="connsiteX0" fmla="*/ 0 w 561034"/>
                <a:gd name="connsiteY0" fmla="*/ 0 h 289546"/>
                <a:gd name="connsiteX1" fmla="*/ 561034 w 561034"/>
                <a:gd name="connsiteY1" fmla="*/ 289546 h 289546"/>
                <a:gd name="connsiteX0" fmla="*/ 0 w 561034"/>
                <a:gd name="connsiteY0" fmla="*/ 0 h 289546"/>
                <a:gd name="connsiteX1" fmla="*/ 561034 w 561034"/>
                <a:gd name="connsiteY1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61034"/>
                <a:gd name="connsiteY0" fmla="*/ 0 h 289546"/>
                <a:gd name="connsiteX1" fmla="*/ 244637 w 561034"/>
                <a:gd name="connsiteY1" fmla="*/ 114420 h 289546"/>
                <a:gd name="connsiteX2" fmla="*/ 561034 w 561034"/>
                <a:gd name="connsiteY2" fmla="*/ 289546 h 289546"/>
                <a:gd name="connsiteX0" fmla="*/ 0 w 550170"/>
                <a:gd name="connsiteY0" fmla="*/ 0 h 295043"/>
                <a:gd name="connsiteX1" fmla="*/ 233773 w 550170"/>
                <a:gd name="connsiteY1" fmla="*/ 119917 h 295043"/>
                <a:gd name="connsiteX2" fmla="*/ 550170 w 550170"/>
                <a:gd name="connsiteY2" fmla="*/ 295043 h 295043"/>
                <a:gd name="connsiteX0" fmla="*/ 0 w 615356"/>
                <a:gd name="connsiteY0" fmla="*/ 0 h 297792"/>
                <a:gd name="connsiteX1" fmla="*/ 233773 w 615356"/>
                <a:gd name="connsiteY1" fmla="*/ 119917 h 297792"/>
                <a:gd name="connsiteX2" fmla="*/ 615356 w 615356"/>
                <a:gd name="connsiteY2" fmla="*/ 297792 h 297792"/>
                <a:gd name="connsiteX0" fmla="*/ 0 w 615356"/>
                <a:gd name="connsiteY0" fmla="*/ 0 h 297792"/>
                <a:gd name="connsiteX1" fmla="*/ 262020 w 615356"/>
                <a:gd name="connsiteY1" fmla="*/ 122666 h 297792"/>
                <a:gd name="connsiteX2" fmla="*/ 615356 w 615356"/>
                <a:gd name="connsiteY2" fmla="*/ 297792 h 297792"/>
                <a:gd name="connsiteX0" fmla="*/ 0 w 615356"/>
                <a:gd name="connsiteY0" fmla="*/ 0 h 297792"/>
                <a:gd name="connsiteX1" fmla="*/ 262020 w 615356"/>
                <a:gd name="connsiteY1" fmla="*/ 122666 h 297792"/>
                <a:gd name="connsiteX2" fmla="*/ 615356 w 615356"/>
                <a:gd name="connsiteY2" fmla="*/ 297792 h 297792"/>
                <a:gd name="connsiteX0" fmla="*/ 0 w 615356"/>
                <a:gd name="connsiteY0" fmla="*/ 0 h 297792"/>
                <a:gd name="connsiteX1" fmla="*/ 615356 w 615356"/>
                <a:gd name="connsiteY1" fmla="*/ 297792 h 297792"/>
                <a:gd name="connsiteX0" fmla="*/ 0 w 615356"/>
                <a:gd name="connsiteY0" fmla="*/ 0 h 297792"/>
                <a:gd name="connsiteX1" fmla="*/ 615356 w 615356"/>
                <a:gd name="connsiteY1" fmla="*/ 297792 h 297792"/>
                <a:gd name="connsiteX0" fmla="*/ 0 w 615356"/>
                <a:gd name="connsiteY0" fmla="*/ 0 h 297792"/>
                <a:gd name="connsiteX1" fmla="*/ 615356 w 615356"/>
                <a:gd name="connsiteY1" fmla="*/ 297792 h 2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356" h="297792">
                  <a:moveTo>
                    <a:pt x="0" y="0"/>
                  </a:moveTo>
                  <a:cubicBezTo>
                    <a:pt x="332118" y="91017"/>
                    <a:pt x="427167" y="124307"/>
                    <a:pt x="615356" y="2977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38" name="角丸四角形 37"/>
          <p:cNvSpPr/>
          <p:nvPr/>
        </p:nvSpPr>
        <p:spPr>
          <a:xfrm>
            <a:off x="827584" y="4581129"/>
            <a:ext cx="3240361" cy="697926"/>
          </a:xfrm>
          <a:prstGeom prst="roundRect">
            <a:avLst>
              <a:gd name="adj" fmla="val 5932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6116287" y="3702154"/>
            <a:ext cx="2778906" cy="2142830"/>
            <a:chOff x="6116287" y="3702154"/>
            <a:chExt cx="2778906" cy="2142830"/>
          </a:xfrm>
        </p:grpSpPr>
        <p:sp>
          <p:nvSpPr>
            <p:cNvPr id="57" name="円形吹き出し 56"/>
            <p:cNvSpPr/>
            <p:nvPr/>
          </p:nvSpPr>
          <p:spPr>
            <a:xfrm>
              <a:off x="6116287" y="5161569"/>
              <a:ext cx="1262077" cy="683415"/>
            </a:xfrm>
            <a:prstGeom prst="wedgeEllipseCallout">
              <a:avLst>
                <a:gd name="adj1" fmla="val -19947"/>
                <a:gd name="adj2" fmla="val -140690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20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58" name="円形吹き出し 57"/>
            <p:cNvSpPr/>
            <p:nvPr/>
          </p:nvSpPr>
          <p:spPr>
            <a:xfrm>
              <a:off x="7887081" y="5208525"/>
              <a:ext cx="1008112" cy="452728"/>
            </a:xfrm>
            <a:prstGeom prst="wedgeEllipseCallout">
              <a:avLst>
                <a:gd name="adj1" fmla="val -66745"/>
                <a:gd name="adj2" fmla="val -19558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飽和する</a:t>
              </a:r>
            </a:p>
          </p:txBody>
        </p:sp>
        <p:sp>
          <p:nvSpPr>
            <p:cNvPr id="59" name="フリーフォーム 58"/>
            <p:cNvSpPr/>
            <p:nvPr/>
          </p:nvSpPr>
          <p:spPr>
            <a:xfrm flipH="1">
              <a:off x="6211520" y="3702154"/>
              <a:ext cx="380755" cy="777316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4678075" y="2060848"/>
            <a:ext cx="2650781" cy="2113825"/>
            <a:chOff x="4678075" y="2060848"/>
            <a:chExt cx="2650781" cy="2113825"/>
          </a:xfrm>
        </p:grpSpPr>
        <p:sp>
          <p:nvSpPr>
            <p:cNvPr id="61" name="フリーフォーム 60"/>
            <p:cNvSpPr/>
            <p:nvPr/>
          </p:nvSpPr>
          <p:spPr>
            <a:xfrm>
              <a:off x="5363114" y="3702154"/>
              <a:ext cx="380266" cy="472519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62" name="円形吹き出し 61"/>
            <p:cNvSpPr/>
            <p:nvPr/>
          </p:nvSpPr>
          <p:spPr>
            <a:xfrm>
              <a:off x="6320744" y="2093430"/>
              <a:ext cx="1008112" cy="618250"/>
            </a:xfrm>
            <a:prstGeom prst="wedgeEllipseCallout">
              <a:avLst>
                <a:gd name="adj1" fmla="val 39733"/>
                <a:gd name="adj2" fmla="val 2583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飽和まで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あと</a:t>
              </a:r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12g</a:t>
              </a:r>
              <a:endPara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63" name="円形吹き出し 62"/>
            <p:cNvSpPr/>
            <p:nvPr/>
          </p:nvSpPr>
          <p:spPr>
            <a:xfrm>
              <a:off x="4678075" y="2060848"/>
              <a:ext cx="1262077" cy="683415"/>
            </a:xfrm>
            <a:prstGeom prst="wedgeEllipseCallout">
              <a:avLst>
                <a:gd name="adj1" fmla="val 16228"/>
                <a:gd name="adj2" fmla="val 187805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5g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0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95537" y="620688"/>
            <a:ext cx="3888431" cy="1008112"/>
          </a:xfrm>
          <a:prstGeom prst="roundRect">
            <a:avLst>
              <a:gd name="adj" fmla="val 5932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95537" y="620688"/>
                <a:ext cx="4176463" cy="116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低下後の温度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、空気中の水蒸気量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1.9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30−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𝑎</m:t>
                      </m:r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b="0" i="1" smtClean="0">
                          <a:latin typeface="Cambria Math"/>
                        </a:rPr>
                        <m:t>𝑡</m:t>
                      </m:r>
                      <m:r>
                        <a:rPr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ja-JP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620688"/>
                <a:ext cx="4176463" cy="1166730"/>
              </a:xfrm>
              <a:prstGeom prst="rect">
                <a:avLst/>
              </a:prstGeom>
              <a:blipFill rotWithShape="1">
                <a:blip r:embed="rId2"/>
                <a:stretch>
                  <a:fillRect l="-1314" t="-36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計算結果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1170729036"/>
              </p:ext>
            </p:extLst>
          </p:nvPr>
        </p:nvGraphicFramePr>
        <p:xfrm>
          <a:off x="1042988" y="1844403"/>
          <a:ext cx="7850187" cy="475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2165093" y="3300224"/>
            <a:ext cx="4813813" cy="2561049"/>
            <a:chOff x="2165093" y="3316223"/>
            <a:chExt cx="4813813" cy="2561049"/>
          </a:xfrm>
        </p:grpSpPr>
        <p:sp>
          <p:nvSpPr>
            <p:cNvPr id="7" name="フリーフォーム 6"/>
            <p:cNvSpPr/>
            <p:nvPr/>
          </p:nvSpPr>
          <p:spPr>
            <a:xfrm>
              <a:off x="4829368" y="5204408"/>
              <a:ext cx="181654" cy="184807"/>
            </a:xfrm>
            <a:custGeom>
              <a:avLst/>
              <a:gdLst>
                <a:gd name="connsiteX0" fmla="*/ 90488 w 266700"/>
                <a:gd name="connsiteY0" fmla="*/ 192882 h 192882"/>
                <a:gd name="connsiteX1" fmla="*/ 0 w 266700"/>
                <a:gd name="connsiteY1" fmla="*/ 47625 h 192882"/>
                <a:gd name="connsiteX2" fmla="*/ 164306 w 266700"/>
                <a:gd name="connsiteY2" fmla="*/ 33338 h 192882"/>
                <a:gd name="connsiteX3" fmla="*/ 266700 w 266700"/>
                <a:gd name="connsiteY3" fmla="*/ 0 h 192882"/>
                <a:gd name="connsiteX0" fmla="*/ 90488 w 164306"/>
                <a:gd name="connsiteY0" fmla="*/ 159544 h 159544"/>
                <a:gd name="connsiteX1" fmla="*/ 0 w 164306"/>
                <a:gd name="connsiteY1" fmla="*/ 14287 h 159544"/>
                <a:gd name="connsiteX2" fmla="*/ 164306 w 164306"/>
                <a:gd name="connsiteY2" fmla="*/ 0 h 159544"/>
                <a:gd name="connsiteX0" fmla="*/ 90488 w 169547"/>
                <a:gd name="connsiteY0" fmla="*/ 167404 h 167404"/>
                <a:gd name="connsiteX1" fmla="*/ 0 w 169547"/>
                <a:gd name="connsiteY1" fmla="*/ 22147 h 167404"/>
                <a:gd name="connsiteX2" fmla="*/ 169547 w 169547"/>
                <a:gd name="connsiteY2" fmla="*/ 0 h 167404"/>
                <a:gd name="connsiteX0" fmla="*/ 98348 w 169547"/>
                <a:gd name="connsiteY0" fmla="*/ 159544 h 159544"/>
                <a:gd name="connsiteX1" fmla="*/ 0 w 169547"/>
                <a:gd name="connsiteY1" fmla="*/ 22147 h 159544"/>
                <a:gd name="connsiteX2" fmla="*/ 169547 w 169547"/>
                <a:gd name="connsiteY2" fmla="*/ 0 h 159544"/>
                <a:gd name="connsiteX0" fmla="*/ 90488 w 161687"/>
                <a:gd name="connsiteY0" fmla="*/ 159544 h 159544"/>
                <a:gd name="connsiteX1" fmla="*/ 0 w 161687"/>
                <a:gd name="connsiteY1" fmla="*/ 14287 h 159544"/>
                <a:gd name="connsiteX2" fmla="*/ 161687 w 161687"/>
                <a:gd name="connsiteY2" fmla="*/ 0 h 159544"/>
                <a:gd name="connsiteX0" fmla="*/ 90488 w 161687"/>
                <a:gd name="connsiteY0" fmla="*/ 159544 h 159544"/>
                <a:gd name="connsiteX1" fmla="*/ 0 w 161687"/>
                <a:gd name="connsiteY1" fmla="*/ 19527 h 159544"/>
                <a:gd name="connsiteX2" fmla="*/ 161687 w 161687"/>
                <a:gd name="connsiteY2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687" h="159544">
                  <a:moveTo>
                    <a:pt x="90488" y="159544"/>
                  </a:moveTo>
                  <a:lnTo>
                    <a:pt x="0" y="19527"/>
                  </a:lnTo>
                  <a:lnTo>
                    <a:pt x="161687" y="0"/>
                  </a:lnTo>
                </a:path>
              </a:pathLst>
            </a:cu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5909475" y="5692513"/>
              <a:ext cx="184558" cy="184759"/>
            </a:xfrm>
            <a:custGeom>
              <a:avLst/>
              <a:gdLst>
                <a:gd name="connsiteX0" fmla="*/ 90488 w 266700"/>
                <a:gd name="connsiteY0" fmla="*/ 192882 h 192882"/>
                <a:gd name="connsiteX1" fmla="*/ 0 w 266700"/>
                <a:gd name="connsiteY1" fmla="*/ 47625 h 192882"/>
                <a:gd name="connsiteX2" fmla="*/ 164306 w 266700"/>
                <a:gd name="connsiteY2" fmla="*/ 33338 h 192882"/>
                <a:gd name="connsiteX3" fmla="*/ 266700 w 266700"/>
                <a:gd name="connsiteY3" fmla="*/ 0 h 192882"/>
                <a:gd name="connsiteX0" fmla="*/ 90488 w 164306"/>
                <a:gd name="connsiteY0" fmla="*/ 159544 h 159544"/>
                <a:gd name="connsiteX1" fmla="*/ 0 w 164306"/>
                <a:gd name="connsiteY1" fmla="*/ 14287 h 159544"/>
                <a:gd name="connsiteX2" fmla="*/ 164306 w 164306"/>
                <a:gd name="connsiteY2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06" h="159544">
                  <a:moveTo>
                    <a:pt x="90488" y="159544"/>
                  </a:moveTo>
                  <a:lnTo>
                    <a:pt x="0" y="14287"/>
                  </a:lnTo>
                  <a:lnTo>
                    <a:pt x="164306" y="0"/>
                  </a:lnTo>
                </a:path>
              </a:pathLst>
            </a:cu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/>
            </a:p>
          </p:txBody>
        </p:sp>
        <p:sp>
          <p:nvSpPr>
            <p:cNvPr id="9" name="テキスト ボックス 3"/>
            <p:cNvSpPr txBox="1"/>
            <p:nvPr/>
          </p:nvSpPr>
          <p:spPr>
            <a:xfrm>
              <a:off x="2165093" y="3316223"/>
              <a:ext cx="1861358" cy="7750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10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水蒸気が多すぎるときは、</a:t>
              </a:r>
              <a:endParaRPr lang="en-US" altLang="ja-JP" sz="1100" dirty="0">
                <a:solidFill>
                  <a:schemeClr val="accent3"/>
                </a:solidFill>
                <a:effectLst>
                  <a:glow rad="101600">
                    <a:schemeClr val="bg1"/>
                  </a:glow>
                </a:effectLst>
              </a:endParaRPr>
            </a:p>
            <a:p>
              <a:r>
                <a:rPr lang="ja-JP" altLang="en-US" sz="110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水に戻る。</a:t>
              </a:r>
              <a:endParaRPr lang="en-US" altLang="ja-JP" dirty="0">
                <a:solidFill>
                  <a:schemeClr val="accent3"/>
                </a:solidFill>
                <a:effectLst>
                  <a:glow rad="101600">
                    <a:schemeClr val="bg1"/>
                  </a:glow>
                </a:effectLst>
              </a:endParaRPr>
            </a:p>
            <a:p>
              <a:r>
                <a:rPr lang="ja-JP" altLang="en-US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これ以上は蒸発しない。</a:t>
              </a:r>
              <a:endParaRPr lang="ja-JP" altLang="en-US" sz="1100" dirty="0">
                <a:solidFill>
                  <a:schemeClr val="accent3"/>
                </a:solidFill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10" name="テキスト ボックス 1"/>
            <p:cNvSpPr txBox="1"/>
            <p:nvPr/>
          </p:nvSpPr>
          <p:spPr>
            <a:xfrm>
              <a:off x="5117392" y="4684397"/>
              <a:ext cx="1861514" cy="583746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100" i="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  <a:latin typeface="Cambria Math"/>
                </a:rPr>
                <a:t>30</a:t>
              </a:r>
              <a:r>
                <a:rPr lang="en-US" altLang="ja-JP" sz="110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℃</a:t>
              </a:r>
              <a:r>
                <a:rPr lang="ja-JP" altLang="en-US" sz="1100" dirty="0" err="1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、</a:t>
              </a:r>
              <a:r>
                <a:rPr lang="ja-JP" altLang="en-US" sz="110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水分量</a:t>
              </a:r>
              <a:r>
                <a:rPr lang="en-US" altLang="ja-JP" sz="1100" b="0" i="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  <a:latin typeface="Cambria Math"/>
                </a:rPr>
                <a:t>0.5 𝑎(30)</a:t>
              </a:r>
              <a:r>
                <a:rPr lang="ja-JP" altLang="en-US" sz="110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では、</a:t>
              </a:r>
              <a:endParaRPr lang="en-US" altLang="ja-JP" sz="1100" dirty="0">
                <a:solidFill>
                  <a:schemeClr val="accent3"/>
                </a:solidFill>
                <a:effectLst>
                  <a:glow rad="101600">
                    <a:schemeClr val="bg1"/>
                  </a:glow>
                </a:effectLst>
              </a:endParaRPr>
            </a:p>
            <a:p>
              <a:r>
                <a:rPr lang="ja-JP" altLang="en-US" sz="1100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蒸発</a:t>
              </a:r>
              <a:r>
                <a:rPr lang="ja-JP" altLang="en-US" dirty="0">
                  <a:solidFill>
                    <a:schemeClr val="accent3"/>
                  </a:solidFill>
                  <a:effectLst>
                    <a:glow rad="101600">
                      <a:schemeClr val="bg1"/>
                    </a:glow>
                  </a:effectLst>
                </a:rPr>
                <a:t>熱で気温が下がる。</a:t>
              </a:r>
              <a:endParaRPr lang="ja-JP" altLang="en-US" sz="1100" dirty="0">
                <a:solidFill>
                  <a:schemeClr val="accent3"/>
                </a:solidFill>
                <a:effectLst>
                  <a:glow rad="101600">
                    <a:schemeClr val="bg1"/>
                  </a:glow>
                </a:effectLst>
              </a:endParaRPr>
            </a:p>
          </p:txBody>
        </p:sp>
        <p:sp>
          <p:nvSpPr>
            <p:cNvPr id="11" name="フリーフォーム 10"/>
            <p:cNvSpPr>
              <a:spLocks noChangeAspect="1"/>
            </p:cNvSpPr>
            <p:nvPr/>
          </p:nvSpPr>
          <p:spPr>
            <a:xfrm rot="1168985">
              <a:off x="2844684" y="4274525"/>
              <a:ext cx="170427" cy="218079"/>
            </a:xfrm>
            <a:custGeom>
              <a:avLst/>
              <a:gdLst>
                <a:gd name="connsiteX0" fmla="*/ 0 w 1516456"/>
                <a:gd name="connsiteY0" fmla="*/ 0 h 1883120"/>
                <a:gd name="connsiteX1" fmla="*/ 1516456 w 1516456"/>
                <a:gd name="connsiteY1" fmla="*/ 946087 h 1883120"/>
                <a:gd name="connsiteX2" fmla="*/ 0 w 1516456"/>
                <a:gd name="connsiteY2" fmla="*/ 1883120 h 1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56" h="1883120">
                  <a:moveTo>
                    <a:pt x="0" y="0"/>
                  </a:moveTo>
                  <a:lnTo>
                    <a:pt x="1516456" y="946087"/>
                  </a:lnTo>
                  <a:lnTo>
                    <a:pt x="0" y="1883120"/>
                  </a:lnTo>
                </a:path>
              </a:pathLst>
            </a:custGeom>
            <a:solidFill>
              <a:schemeClr val="bg1">
                <a:alpha val="0"/>
              </a:schemeClr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307958" y="2985326"/>
            <a:ext cx="2606812" cy="2169572"/>
            <a:chOff x="3268594" y="2344214"/>
            <a:chExt cx="2606812" cy="2169572"/>
          </a:xfrm>
        </p:grpSpPr>
        <p:sp>
          <p:nvSpPr>
            <p:cNvPr id="13" name="フリーフォーム 12"/>
            <p:cNvSpPr/>
            <p:nvPr/>
          </p:nvSpPr>
          <p:spPr>
            <a:xfrm>
              <a:off x="3606466" y="3940117"/>
              <a:ext cx="498723" cy="573669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4" name="それらしい大きさ"/>
            <p:cNvSpPr txBox="1"/>
            <p:nvPr/>
          </p:nvSpPr>
          <p:spPr>
            <a:xfrm>
              <a:off x="3268594" y="2344214"/>
              <a:ext cx="2606812" cy="45536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</a:t>
              </a:r>
              <a:r>
                <a:rPr lang="en-US" altLang="ja-JP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</a:t>
              </a:r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℃まで冷える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3849194" y="2772672"/>
              <a:ext cx="250029" cy="1191258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144526 w 144527"/>
                <a:gd name="connsiteY0" fmla="*/ 0 h 937810"/>
                <a:gd name="connsiteX1" fmla="*/ 47287 w 144527"/>
                <a:gd name="connsiteY1" fmla="*/ 937810 h 937810"/>
                <a:gd name="connsiteX0" fmla="*/ 302756 w 302756"/>
                <a:gd name="connsiteY0" fmla="*/ 0 h 937810"/>
                <a:gd name="connsiteX1" fmla="*/ 6873 w 302756"/>
                <a:gd name="connsiteY1" fmla="*/ 937810 h 937810"/>
                <a:gd name="connsiteX0" fmla="*/ 309330 w 309330"/>
                <a:gd name="connsiteY0" fmla="*/ 0 h 937810"/>
                <a:gd name="connsiteX1" fmla="*/ 13447 w 309330"/>
                <a:gd name="connsiteY1" fmla="*/ 937810 h 937810"/>
                <a:gd name="connsiteX0" fmla="*/ 314722 w 314722"/>
                <a:gd name="connsiteY0" fmla="*/ 0 h 937810"/>
                <a:gd name="connsiteX1" fmla="*/ 18839 w 314722"/>
                <a:gd name="connsiteY1" fmla="*/ 937810 h 937810"/>
                <a:gd name="connsiteX0" fmla="*/ 308427 w 308427"/>
                <a:gd name="connsiteY0" fmla="*/ 0 h 937810"/>
                <a:gd name="connsiteX1" fmla="*/ 12544 w 308427"/>
                <a:gd name="connsiteY1" fmla="*/ 937810 h 9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27" h="937810">
                  <a:moveTo>
                    <a:pt x="308427" y="0"/>
                  </a:moveTo>
                  <a:cubicBezTo>
                    <a:pt x="63338" y="346470"/>
                    <a:pt x="-37686" y="709048"/>
                    <a:pt x="12544" y="937810"/>
                  </a:cubicBezTo>
                </a:path>
              </a:pathLst>
            </a:custGeom>
            <a:noFill/>
            <a:ln w="50800">
              <a:solidFill>
                <a:srgbClr val="FF3399">
                  <a:alpha val="49804"/>
                </a:srgb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7092280" y="5373216"/>
            <a:ext cx="1171481" cy="878209"/>
            <a:chOff x="-3371752" y="-2097150"/>
            <a:chExt cx="1042354" cy="695069"/>
          </a:xfrm>
        </p:grpSpPr>
        <p:sp>
          <p:nvSpPr>
            <p:cNvPr id="18" name="フローチャート : 代替処理 17"/>
            <p:cNvSpPr/>
            <p:nvPr/>
          </p:nvSpPr>
          <p:spPr>
            <a:xfrm>
              <a:off x="-3363972" y="-2097150"/>
              <a:ext cx="1034574" cy="34052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effectLst/>
                </a:rPr>
                <a:t>もとの温度</a:t>
              </a: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-3371752" y="-1763779"/>
              <a:ext cx="334684" cy="361698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478932 w 481208"/>
                <a:gd name="connsiteY0" fmla="*/ 12283 h 915185"/>
                <a:gd name="connsiteX1" fmla="*/ 1 w 481208"/>
                <a:gd name="connsiteY1" fmla="*/ 904449 h 915185"/>
                <a:gd name="connsiteX0" fmla="*/ 305384 w 308714"/>
                <a:gd name="connsiteY0" fmla="*/ 18908 h 486165"/>
                <a:gd name="connsiteX1" fmla="*/ 2 w 308714"/>
                <a:gd name="connsiteY1" fmla="*/ 469590 h 486165"/>
                <a:gd name="connsiteX0" fmla="*/ 305386 w 305386"/>
                <a:gd name="connsiteY0" fmla="*/ 0 h 476336"/>
                <a:gd name="connsiteX1" fmla="*/ 4 w 305386"/>
                <a:gd name="connsiteY1" fmla="*/ 450682 h 476336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382" h="450682">
                  <a:moveTo>
                    <a:pt x="305382" y="0"/>
                  </a:moveTo>
                  <a:cubicBezTo>
                    <a:pt x="205672" y="100355"/>
                    <a:pt x="81570" y="209118"/>
                    <a:pt x="0" y="45068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0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95537" y="620688"/>
            <a:ext cx="4176463" cy="1166730"/>
            <a:chOff x="395537" y="620688"/>
            <a:chExt cx="4176463" cy="1166730"/>
          </a:xfrm>
        </p:grpSpPr>
        <p:sp>
          <p:nvSpPr>
            <p:cNvPr id="12" name="角丸四角形 11"/>
            <p:cNvSpPr/>
            <p:nvPr/>
          </p:nvSpPr>
          <p:spPr>
            <a:xfrm>
              <a:off x="395537" y="620688"/>
              <a:ext cx="3888431" cy="1008112"/>
            </a:xfrm>
            <a:prstGeom prst="roundRect">
              <a:avLst>
                <a:gd name="adj" fmla="val 5932"/>
              </a:avLst>
            </a:prstGeom>
            <a:solidFill>
              <a:schemeClr val="bg1">
                <a:alpha val="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>
              <a:noAutofit/>
            </a:bodyPr>
            <a:lstStyle/>
            <a:p>
              <a:endParaRPr lang="en-US" altLang="ja-JP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395537" y="620688"/>
                  <a:ext cx="4176463" cy="11667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低下後の温度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ja-JP" altLang="en-US" dirty="0">
                      <a:latin typeface="Cambria Math" panose="02040503050406030204" pitchFamily="18" charset="0"/>
                    </a:rPr>
                    <a:t>、空気中の水蒸気量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</m:oMath>
                  </a14:m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/>
                              </a:rPr>
                              <m:t>1.9</m:t>
                            </m:r>
                          </m:den>
                        </m:f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40−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/>
                          </a:rPr>
                          <m:t>, 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ja-JP" i="1" dirty="0">
                    <a:latin typeface="Cambria Math" panose="02040503050406030204" pitchFamily="18" charset="0"/>
                  </a:endParaRPr>
                </a:p>
                <a:p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7" y="620688"/>
                  <a:ext cx="4176463" cy="11667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14" t="-36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40</a:t>
            </a:r>
            <a:r>
              <a:rPr lang="ja-JP" altLang="en-US" dirty="0"/>
              <a:t>℃から冷やすと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40℃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3008779879"/>
              </p:ext>
            </p:extLst>
          </p:nvPr>
        </p:nvGraphicFramePr>
        <p:xfrm>
          <a:off x="1042988" y="1844403"/>
          <a:ext cx="7850187" cy="475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3419872" y="3232825"/>
            <a:ext cx="2313454" cy="2169572"/>
            <a:chOff x="3268594" y="2344214"/>
            <a:chExt cx="2313454" cy="2169572"/>
          </a:xfrm>
        </p:grpSpPr>
        <p:sp>
          <p:nvSpPr>
            <p:cNvPr id="13" name="フリーフォーム 12"/>
            <p:cNvSpPr/>
            <p:nvPr/>
          </p:nvSpPr>
          <p:spPr>
            <a:xfrm>
              <a:off x="3606466" y="3940117"/>
              <a:ext cx="498723" cy="573669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4" name="それらしい大きさ"/>
            <p:cNvSpPr txBox="1"/>
            <p:nvPr/>
          </p:nvSpPr>
          <p:spPr>
            <a:xfrm>
              <a:off x="3268594" y="2344214"/>
              <a:ext cx="23134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</a:t>
              </a:r>
              <a:r>
                <a:rPr lang="en-US" altLang="ja-JP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</a:t>
              </a:r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℃まで冷える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3849194" y="2772672"/>
              <a:ext cx="250029" cy="1191258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144526 w 144527"/>
                <a:gd name="connsiteY0" fmla="*/ 0 h 937810"/>
                <a:gd name="connsiteX1" fmla="*/ 47287 w 144527"/>
                <a:gd name="connsiteY1" fmla="*/ 937810 h 937810"/>
                <a:gd name="connsiteX0" fmla="*/ 302756 w 302756"/>
                <a:gd name="connsiteY0" fmla="*/ 0 h 937810"/>
                <a:gd name="connsiteX1" fmla="*/ 6873 w 302756"/>
                <a:gd name="connsiteY1" fmla="*/ 937810 h 937810"/>
                <a:gd name="connsiteX0" fmla="*/ 309330 w 309330"/>
                <a:gd name="connsiteY0" fmla="*/ 0 h 937810"/>
                <a:gd name="connsiteX1" fmla="*/ 13447 w 309330"/>
                <a:gd name="connsiteY1" fmla="*/ 937810 h 937810"/>
                <a:gd name="connsiteX0" fmla="*/ 314722 w 314722"/>
                <a:gd name="connsiteY0" fmla="*/ 0 h 937810"/>
                <a:gd name="connsiteX1" fmla="*/ 18839 w 314722"/>
                <a:gd name="connsiteY1" fmla="*/ 937810 h 937810"/>
                <a:gd name="connsiteX0" fmla="*/ 308427 w 308427"/>
                <a:gd name="connsiteY0" fmla="*/ 0 h 937810"/>
                <a:gd name="connsiteX1" fmla="*/ 12544 w 308427"/>
                <a:gd name="connsiteY1" fmla="*/ 937810 h 9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27" h="937810">
                  <a:moveTo>
                    <a:pt x="308427" y="0"/>
                  </a:moveTo>
                  <a:cubicBezTo>
                    <a:pt x="63338" y="346470"/>
                    <a:pt x="-37686" y="709048"/>
                    <a:pt x="12544" y="937810"/>
                  </a:cubicBezTo>
                </a:path>
              </a:pathLst>
            </a:custGeom>
            <a:noFill/>
            <a:ln w="50800">
              <a:solidFill>
                <a:srgbClr val="FF3399">
                  <a:alpha val="49804"/>
                </a:srgb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7092280" y="5373216"/>
            <a:ext cx="1171481" cy="878209"/>
            <a:chOff x="-3371752" y="-2097150"/>
            <a:chExt cx="1042354" cy="695069"/>
          </a:xfrm>
        </p:grpSpPr>
        <p:sp>
          <p:nvSpPr>
            <p:cNvPr id="22" name="フローチャート : 代替処理 21"/>
            <p:cNvSpPr/>
            <p:nvPr/>
          </p:nvSpPr>
          <p:spPr>
            <a:xfrm>
              <a:off x="-3363972" y="-2097150"/>
              <a:ext cx="1034574" cy="34052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effectLst/>
                </a:rPr>
                <a:t>もとの温度</a:t>
              </a: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-3371752" y="-1763779"/>
              <a:ext cx="334684" cy="361698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478932 w 481208"/>
                <a:gd name="connsiteY0" fmla="*/ 12283 h 915185"/>
                <a:gd name="connsiteX1" fmla="*/ 1 w 481208"/>
                <a:gd name="connsiteY1" fmla="*/ 904449 h 915185"/>
                <a:gd name="connsiteX0" fmla="*/ 305384 w 308714"/>
                <a:gd name="connsiteY0" fmla="*/ 18908 h 486165"/>
                <a:gd name="connsiteX1" fmla="*/ 2 w 308714"/>
                <a:gd name="connsiteY1" fmla="*/ 469590 h 486165"/>
                <a:gd name="connsiteX0" fmla="*/ 305386 w 305386"/>
                <a:gd name="connsiteY0" fmla="*/ 0 h 476336"/>
                <a:gd name="connsiteX1" fmla="*/ 4 w 305386"/>
                <a:gd name="connsiteY1" fmla="*/ 450682 h 476336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382" h="450682">
                  <a:moveTo>
                    <a:pt x="305382" y="0"/>
                  </a:moveTo>
                  <a:cubicBezTo>
                    <a:pt x="205672" y="100355"/>
                    <a:pt x="81570" y="209118"/>
                    <a:pt x="0" y="45068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5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395537" y="2555712"/>
            <a:ext cx="4680519" cy="2459937"/>
          </a:xfrm>
          <a:prstGeom prst="roundRect">
            <a:avLst>
              <a:gd name="adj" fmla="val 5932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95537" y="2636912"/>
                <a:ext cx="5040559" cy="255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最初に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50%(15g)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の水蒸気が含まれている場合</a:t>
                </a:r>
                <a:endParaRPr lang="en-US" altLang="ja-JP" b="0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1.9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30−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+0.50 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30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ja-JP" b="0" i="1" smtClean="0">
                          <a:latin typeface="Cambria Math"/>
                        </a:rPr>
                        <m:t>𝑎</m:t>
                      </m:r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b="0" i="1" smtClean="0">
                          <a:latin typeface="Cambria Math"/>
                        </a:rPr>
                        <m:t>𝑡</m:t>
                      </m:r>
                      <m:r>
                        <a:rPr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ja-JP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2636912"/>
                <a:ext cx="5040559" cy="2551724"/>
              </a:xfrm>
              <a:prstGeom prst="rect">
                <a:avLst/>
              </a:prstGeom>
              <a:blipFill rotWithShape="1">
                <a:blip r:embed="rId2"/>
                <a:stretch>
                  <a:fillRect l="-1088" t="-1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湿度</a:t>
            </a:r>
            <a:r>
              <a:rPr lang="en-US" altLang="ja-JP" dirty="0"/>
              <a:t>50%</a:t>
            </a:r>
            <a:r>
              <a:rPr lang="ja-JP" altLang="en-US" dirty="0"/>
              <a:t>の空気を冷やす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湿度</a:t>
            </a:r>
            <a:r>
              <a:rPr lang="en-US" altLang="ja-JP" dirty="0"/>
              <a:t>50%</a:t>
            </a:r>
            <a:r>
              <a:rPr lang="ja-JP" altLang="en-US" dirty="0"/>
              <a:t>の空気を冷やす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379127" y="3782954"/>
            <a:ext cx="2616809" cy="582150"/>
            <a:chOff x="1379127" y="3805518"/>
            <a:chExt cx="2616809" cy="58215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605067" y="3805518"/>
              <a:ext cx="1390869" cy="582150"/>
              <a:chOff x="1214198" y="3805518"/>
              <a:chExt cx="1390869" cy="58215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1214198" y="4047149"/>
                <a:ext cx="1390869" cy="340519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/>
                </a:innerShdw>
              </a:effectLst>
            </p:spPr>
            <p:txBody>
              <a:bodyPr wrap="none" anchor="ctr" anchorCtr="1">
                <a:spAutoFit/>
              </a:bodyPr>
              <a:lstStyle/>
              <a:p>
                <a:pPr algn="ctr"/>
                <a:r>
                  <a:rPr lang="ja-JP" altLang="en-US" sz="1400" dirty="0"/>
                  <a:t>もとの水蒸気量</a:t>
                </a:r>
              </a:p>
            </p:txBody>
          </p:sp>
          <p:sp>
            <p:nvSpPr>
              <p:cNvPr id="5" name="右中かっこ 4"/>
              <p:cNvSpPr/>
              <p:nvPr/>
            </p:nvSpPr>
            <p:spPr>
              <a:xfrm rot="5400000">
                <a:off x="1866026" y="3371826"/>
                <a:ext cx="161332" cy="1028716"/>
              </a:xfrm>
              <a:prstGeom prst="rightBrace">
                <a:avLst>
                  <a:gd name="adj1" fmla="val 23690"/>
                  <a:gd name="adj2" fmla="val 50994"/>
                </a:avLst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1379127" y="3805518"/>
              <a:ext cx="1104641" cy="582150"/>
              <a:chOff x="2691766" y="3805518"/>
              <a:chExt cx="1104641" cy="582150"/>
            </a:xfrm>
          </p:grpSpPr>
          <p:sp>
            <p:nvSpPr>
              <p:cNvPr id="15" name="フローチャート : 代替処理 14"/>
              <p:cNvSpPr/>
              <p:nvPr/>
            </p:nvSpPr>
            <p:spPr>
              <a:xfrm>
                <a:off x="2860303" y="4047149"/>
                <a:ext cx="751256" cy="340519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/>
                </a:innerShdw>
              </a:effectLst>
            </p:spPr>
            <p:txBody>
              <a:bodyPr wrap="none" anchor="ctr" anchorCtr="1">
                <a:spAutoFit/>
              </a:bodyPr>
              <a:lstStyle/>
              <a:p>
                <a:pPr algn="ctr"/>
                <a:r>
                  <a:rPr lang="ja-JP" altLang="en-US" sz="1400" dirty="0"/>
                  <a:t>蒸発量</a:t>
                </a:r>
              </a:p>
            </p:txBody>
          </p:sp>
          <p:sp>
            <p:nvSpPr>
              <p:cNvPr id="16" name="右中かっこ 15"/>
              <p:cNvSpPr/>
              <p:nvPr/>
            </p:nvSpPr>
            <p:spPr>
              <a:xfrm rot="5400000">
                <a:off x="3161933" y="3335351"/>
                <a:ext cx="164308" cy="1104641"/>
              </a:xfrm>
              <a:prstGeom prst="rightBrace">
                <a:avLst>
                  <a:gd name="adj1" fmla="val 23690"/>
                  <a:gd name="adj2" fmla="val 50994"/>
                </a:avLst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" name="円形吹き出し 17"/>
          <p:cNvSpPr/>
          <p:nvPr/>
        </p:nvSpPr>
        <p:spPr>
          <a:xfrm>
            <a:off x="1546483" y="5084932"/>
            <a:ext cx="1739976" cy="869042"/>
          </a:xfrm>
          <a:prstGeom prst="wedgeEllipseCallout">
            <a:avLst>
              <a:gd name="adj1" fmla="val -47068"/>
              <a:gd name="adj2" fmla="val -69645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279400">
                    <a:prstClr val="white"/>
                  </a:glow>
                </a:effectLst>
              </a:rPr>
              <a:t>水分は</a:t>
            </a:r>
            <a:endParaRPr lang="en-US" altLang="ja-JP" sz="1600" dirty="0">
              <a:solidFill>
                <a:prstClr val="black"/>
              </a:solidFill>
              <a:effectLst>
                <a:glow rad="2794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279400">
                    <a:prstClr val="white"/>
                  </a:glow>
                </a:effectLst>
              </a:rPr>
              <a:t>飽和水蒸気量より</a:t>
            </a:r>
            <a:endParaRPr lang="en-US" altLang="ja-JP" sz="1600" dirty="0">
              <a:solidFill>
                <a:prstClr val="black"/>
              </a:solidFill>
              <a:effectLst>
                <a:glow rad="2794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279400">
                    <a:prstClr val="white"/>
                  </a:glow>
                </a:effectLst>
              </a:rPr>
              <a:t>少ない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286267"/>
                  </p:ext>
                </p:extLst>
              </p:nvPr>
            </p:nvGraphicFramePr>
            <p:xfrm>
              <a:off x="5628610" y="2636912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286267"/>
                  </p:ext>
                </p:extLst>
              </p:nvPr>
            </p:nvGraphicFramePr>
            <p:xfrm>
              <a:off x="5628610" y="2636912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20" t="-13115" b="-5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95537" y="620688"/>
                <a:ext cx="7200799" cy="1443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空気中の水蒸気量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(30℃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の乾燥空気から蒸発させた場合）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1.9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30−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ja-JP" b="0" i="1" smtClean="0">
                          <a:latin typeface="Cambria Math"/>
                        </a:rPr>
                        <m:t>𝑎</m:t>
                      </m:r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b="0" i="1" smtClean="0">
                          <a:latin typeface="Cambria Math"/>
                        </a:rPr>
                        <m:t>𝑡</m:t>
                      </m:r>
                      <m:r>
                        <a:rPr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ja-JP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620688"/>
                <a:ext cx="7200799" cy="1443729"/>
              </a:xfrm>
              <a:prstGeom prst="rect">
                <a:avLst/>
              </a:prstGeom>
              <a:blipFill rotWithShape="1">
                <a:blip r:embed="rId4"/>
                <a:stretch>
                  <a:fillRect l="-762" t="-2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1308020" y="1766730"/>
            <a:ext cx="1104641" cy="582150"/>
            <a:chOff x="2691766" y="1747209"/>
            <a:chExt cx="1104641" cy="582150"/>
          </a:xfrm>
        </p:grpSpPr>
        <p:sp>
          <p:nvSpPr>
            <p:cNvPr id="30" name="フローチャート : 代替処理 29"/>
            <p:cNvSpPr/>
            <p:nvPr/>
          </p:nvSpPr>
          <p:spPr>
            <a:xfrm>
              <a:off x="2859402" y="1988840"/>
              <a:ext cx="751256" cy="34051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1400" dirty="0"/>
                <a:t>蒸発量</a:t>
              </a:r>
            </a:p>
          </p:txBody>
        </p:sp>
        <p:sp>
          <p:nvSpPr>
            <p:cNvPr id="32" name="右中かっこ 31"/>
            <p:cNvSpPr/>
            <p:nvPr/>
          </p:nvSpPr>
          <p:spPr>
            <a:xfrm rot="5400000">
              <a:off x="3161933" y="1277042"/>
              <a:ext cx="164308" cy="1104641"/>
            </a:xfrm>
            <a:prstGeom prst="rightBrace">
              <a:avLst>
                <a:gd name="adj1" fmla="val 23690"/>
                <a:gd name="adj2" fmla="val 50994"/>
              </a:avLst>
            </a:prstGeom>
            <a:noFill/>
            <a:ln w="12700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フリーフォーム 33"/>
          <p:cNvSpPr/>
          <p:nvPr/>
        </p:nvSpPr>
        <p:spPr>
          <a:xfrm>
            <a:off x="7430582" y="3364837"/>
            <a:ext cx="720080" cy="450615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544108" y="2276872"/>
            <a:ext cx="298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/>
              <a:t>気圧での飽和水蒸気量 </a:t>
            </a:r>
            <a:endParaRPr lang="ja-JP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2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4267497518"/>
              </p:ext>
            </p:extLst>
          </p:nvPr>
        </p:nvGraphicFramePr>
        <p:xfrm>
          <a:off x="1043608" y="1916832"/>
          <a:ext cx="7849567" cy="468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7092280" y="5373216"/>
            <a:ext cx="1171481" cy="878209"/>
            <a:chOff x="-3371752" y="-2097150"/>
            <a:chExt cx="1042354" cy="695069"/>
          </a:xfrm>
        </p:grpSpPr>
        <p:sp>
          <p:nvSpPr>
            <p:cNvPr id="18" name="フローチャート : 代替処理 17"/>
            <p:cNvSpPr/>
            <p:nvPr/>
          </p:nvSpPr>
          <p:spPr>
            <a:xfrm>
              <a:off x="-3363972" y="-2097150"/>
              <a:ext cx="1034574" cy="34052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effectLst/>
                </a:rPr>
                <a:t>もとの温度</a:t>
              </a: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-3371752" y="-1763779"/>
              <a:ext cx="334684" cy="361698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478932 w 481208"/>
                <a:gd name="connsiteY0" fmla="*/ 12283 h 915185"/>
                <a:gd name="connsiteX1" fmla="*/ 1 w 481208"/>
                <a:gd name="connsiteY1" fmla="*/ 904449 h 915185"/>
                <a:gd name="connsiteX0" fmla="*/ 305384 w 308714"/>
                <a:gd name="connsiteY0" fmla="*/ 18908 h 486165"/>
                <a:gd name="connsiteX1" fmla="*/ 2 w 308714"/>
                <a:gd name="connsiteY1" fmla="*/ 469590 h 486165"/>
                <a:gd name="connsiteX0" fmla="*/ 305386 w 305386"/>
                <a:gd name="connsiteY0" fmla="*/ 0 h 476336"/>
                <a:gd name="connsiteX1" fmla="*/ 4 w 305386"/>
                <a:gd name="connsiteY1" fmla="*/ 450682 h 476336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382" h="450682">
                  <a:moveTo>
                    <a:pt x="305382" y="0"/>
                  </a:moveTo>
                  <a:cubicBezTo>
                    <a:pt x="205672" y="100355"/>
                    <a:pt x="81570" y="209118"/>
                    <a:pt x="0" y="45068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の空気を冷やす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湿度</a:t>
            </a:r>
            <a:r>
              <a:rPr lang="en-US" altLang="ja-JP" dirty="0"/>
              <a:t>50%</a:t>
            </a:r>
            <a:r>
              <a:rPr lang="ja-JP" altLang="en-US" dirty="0"/>
              <a:t>の空気を冷やす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5469037" y="2748174"/>
            <a:ext cx="3478614" cy="1069005"/>
            <a:chOff x="4320480" y="864079"/>
            <a:chExt cx="3478614" cy="1069005"/>
          </a:xfrm>
        </p:grpSpPr>
        <p:sp>
          <p:nvSpPr>
            <p:cNvPr id="11" name="フリーフォーム 10"/>
            <p:cNvSpPr/>
            <p:nvPr/>
          </p:nvSpPr>
          <p:spPr>
            <a:xfrm>
              <a:off x="4320480" y="1368156"/>
              <a:ext cx="536126" cy="564928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2" name="それらしい大きさ"/>
            <p:cNvSpPr txBox="1"/>
            <p:nvPr/>
          </p:nvSpPr>
          <p:spPr>
            <a:xfrm>
              <a:off x="5760640" y="864079"/>
              <a:ext cx="2038454" cy="38818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22</a:t>
              </a:r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℃まで冷える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4904331" y="1103222"/>
              <a:ext cx="917457" cy="500894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531364 w 531364"/>
                <a:gd name="connsiteY0" fmla="*/ 0 h 681280"/>
                <a:gd name="connsiteX1" fmla="*/ 2732 w 531364"/>
                <a:gd name="connsiteY1" fmla="*/ 681280 h 681280"/>
                <a:gd name="connsiteX0" fmla="*/ 528632 w 528632"/>
                <a:gd name="connsiteY0" fmla="*/ 0 h 681280"/>
                <a:gd name="connsiteX1" fmla="*/ 0 w 528632"/>
                <a:gd name="connsiteY1" fmla="*/ 681280 h 681280"/>
                <a:gd name="connsiteX0" fmla="*/ 555805 w 555805"/>
                <a:gd name="connsiteY0" fmla="*/ 0 h 578617"/>
                <a:gd name="connsiteX1" fmla="*/ 0 w 555805"/>
                <a:gd name="connsiteY1" fmla="*/ 578617 h 578617"/>
                <a:gd name="connsiteX0" fmla="*/ 555805 w 555805"/>
                <a:gd name="connsiteY0" fmla="*/ 0 h 578617"/>
                <a:gd name="connsiteX1" fmla="*/ 0 w 555805"/>
                <a:gd name="connsiteY1" fmla="*/ 578617 h 578617"/>
                <a:gd name="connsiteX0" fmla="*/ 591897 w 591897"/>
                <a:gd name="connsiteY0" fmla="*/ 0 h 411505"/>
                <a:gd name="connsiteX1" fmla="*/ 0 w 591897"/>
                <a:gd name="connsiteY1" fmla="*/ 411505 h 411505"/>
                <a:gd name="connsiteX0" fmla="*/ 591897 w 591897"/>
                <a:gd name="connsiteY0" fmla="*/ 0 h 411821"/>
                <a:gd name="connsiteX1" fmla="*/ 0 w 591897"/>
                <a:gd name="connsiteY1" fmla="*/ 411505 h 411821"/>
                <a:gd name="connsiteX0" fmla="*/ 495652 w 495652"/>
                <a:gd name="connsiteY0" fmla="*/ 0 h 745889"/>
                <a:gd name="connsiteX1" fmla="*/ 0 w 495652"/>
                <a:gd name="connsiteY1" fmla="*/ 745728 h 745889"/>
                <a:gd name="connsiteX0" fmla="*/ 495652 w 495652"/>
                <a:gd name="connsiteY0" fmla="*/ 0 h 746059"/>
                <a:gd name="connsiteX1" fmla="*/ 0 w 495652"/>
                <a:gd name="connsiteY1" fmla="*/ 745728 h 746059"/>
                <a:gd name="connsiteX0" fmla="*/ 495652 w 495652"/>
                <a:gd name="connsiteY0" fmla="*/ 0 h 747648"/>
                <a:gd name="connsiteX1" fmla="*/ 0 w 495652"/>
                <a:gd name="connsiteY1" fmla="*/ 745728 h 747648"/>
                <a:gd name="connsiteX0" fmla="*/ 1169364 w 1169364"/>
                <a:gd name="connsiteY0" fmla="*/ 0 h 1006810"/>
                <a:gd name="connsiteX1" fmla="*/ 0 w 1169364"/>
                <a:gd name="connsiteY1" fmla="*/ 1005680 h 1006810"/>
                <a:gd name="connsiteX0" fmla="*/ 1169364 w 1169364"/>
                <a:gd name="connsiteY0" fmla="*/ 0 h 1006434"/>
                <a:gd name="connsiteX1" fmla="*/ 0 w 1169364"/>
                <a:gd name="connsiteY1" fmla="*/ 1005680 h 10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364" h="1006434">
                  <a:moveTo>
                    <a:pt x="1169364" y="0"/>
                  </a:moveTo>
                  <a:cubicBezTo>
                    <a:pt x="1010912" y="119053"/>
                    <a:pt x="436008" y="1036390"/>
                    <a:pt x="0" y="1005680"/>
                  </a:cubicBezTo>
                </a:path>
              </a:pathLst>
            </a:custGeom>
            <a:noFill/>
            <a:ln w="50800">
              <a:solidFill>
                <a:srgbClr val="FF3399">
                  <a:alpha val="49804"/>
                </a:srgb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 rot="1435933">
            <a:off x="5793161" y="3913557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1"/>
                </a:solidFill>
              </a:rPr>
              <a:t>30℃</a:t>
            </a:r>
            <a:r>
              <a:rPr kumimoji="1" lang="ja-JP" altLang="en-US" sz="1400" dirty="0">
                <a:solidFill>
                  <a:schemeClr val="accent1"/>
                </a:solidFill>
              </a:rPr>
              <a:t>湿度</a:t>
            </a:r>
            <a:r>
              <a:rPr kumimoji="1" lang="en-US" altLang="ja-JP" sz="1400" dirty="0">
                <a:solidFill>
                  <a:schemeClr val="accent1"/>
                </a:solidFill>
              </a:rPr>
              <a:t>50%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435933">
            <a:off x="5751138" y="5506457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3"/>
                </a:solidFill>
              </a:rPr>
              <a:t>30℃</a:t>
            </a:r>
            <a:r>
              <a:rPr kumimoji="1" lang="ja-JP" altLang="en-US" sz="1400" dirty="0">
                <a:solidFill>
                  <a:schemeClr val="accent3"/>
                </a:solidFill>
              </a:rPr>
              <a:t>湿度</a:t>
            </a:r>
            <a:r>
              <a:rPr kumimoji="1" lang="en-US" altLang="ja-JP" sz="1400" dirty="0">
                <a:solidFill>
                  <a:schemeClr val="accent3"/>
                </a:solidFill>
              </a:rPr>
              <a:t>0%</a:t>
            </a:r>
            <a:endParaRPr kumimoji="1" lang="ja-JP" altLang="en-US" sz="1400" dirty="0">
              <a:solidFill>
                <a:schemeClr val="accent3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95537" y="620688"/>
            <a:ext cx="4320479" cy="1008112"/>
          </a:xfrm>
          <a:prstGeom prst="roundRect">
            <a:avLst>
              <a:gd name="adj" fmla="val 5932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91852" y="620688"/>
                <a:ext cx="4612196" cy="88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低下後の温度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、空気中の水蒸気量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 indent="-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1.9</m:t>
                          </m:r>
                        </m:den>
                      </m:f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30−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+</m:t>
                      </m:r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0.50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30</m:t>
                          </m:r>
                        </m:e>
                      </m:d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2" y="620688"/>
                <a:ext cx="4612196" cy="889731"/>
              </a:xfrm>
              <a:prstGeom prst="rect">
                <a:avLst/>
              </a:prstGeom>
              <a:blipFill rotWithShape="1">
                <a:blip r:embed="rId3"/>
                <a:stretch>
                  <a:fillRect l="-1057" t="-4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7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の空気を冷やす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30℃</a:t>
            </a:r>
            <a:r>
              <a:rPr lang="ja-JP" altLang="en-US" dirty="0"/>
              <a:t>湿度</a:t>
            </a:r>
            <a:r>
              <a:rPr lang="en-US" altLang="ja-JP" dirty="0"/>
              <a:t>w</a:t>
            </a:r>
            <a:r>
              <a:rPr lang="ja-JP" altLang="en-US" dirty="0"/>
              <a:t>の空気を冷やす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562378836"/>
              </p:ext>
            </p:extLst>
          </p:nvPr>
        </p:nvGraphicFramePr>
        <p:xfrm>
          <a:off x="1043608" y="1916832"/>
          <a:ext cx="7849567" cy="468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395537" y="620688"/>
            <a:ext cx="5616623" cy="1008112"/>
          </a:xfrm>
          <a:prstGeom prst="roundRect">
            <a:avLst>
              <a:gd name="adj" fmla="val 5932"/>
            </a:avLst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91852" y="620688"/>
                <a:ext cx="4695837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低下後の温度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、空気中の水蒸気量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𝑦</m:t>
                    </m:r>
                  </m:oMath>
                </a14:m>
                <a:r>
                  <a:rPr lang="ja-JP" altLang="en-US" dirty="0" err="1">
                    <a:latin typeface="Cambria Math" panose="02040503050406030204" pitchFamily="18" charset="0"/>
                  </a:rPr>
                  <a:t>、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湿度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 indent="-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1.9</m:t>
                          </m:r>
                        </m:den>
                      </m:f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30−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+   </m:t>
                      </m:r>
                      <m:r>
                        <a:rPr lang="en-US" altLang="ja-JP" b="0" i="1" smtClean="0">
                          <a:latin typeface="Cambria Math"/>
                        </a:rPr>
                        <m:t>𝑤</m:t>
                      </m:r>
                      <m:r>
                        <a:rPr lang="en-US" altLang="ja-JP" b="0" i="1" smtClean="0">
                          <a:latin typeface="Cambria Math"/>
                        </a:rPr>
                        <m:t>   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30</m:t>
                          </m:r>
                        </m:e>
                      </m:d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2" y="620688"/>
                <a:ext cx="4695837" cy="889731"/>
              </a:xfrm>
              <a:prstGeom prst="rect">
                <a:avLst/>
              </a:prstGeom>
              <a:blipFill rotWithShape="1">
                <a:blip r:embed="rId3"/>
                <a:stretch>
                  <a:fillRect l="-1038" t="-4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2843808" y="2348881"/>
            <a:ext cx="4608512" cy="3528392"/>
            <a:chOff x="1712619" y="489052"/>
            <a:chExt cx="3490309" cy="3010093"/>
          </a:xfrm>
        </p:grpSpPr>
        <p:sp>
          <p:nvSpPr>
            <p:cNvPr id="10" name="フリーフォーム 9"/>
            <p:cNvSpPr/>
            <p:nvPr/>
          </p:nvSpPr>
          <p:spPr>
            <a:xfrm>
              <a:off x="2426144" y="2587979"/>
              <a:ext cx="285489" cy="285436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4138841" y="681650"/>
              <a:ext cx="285489" cy="285437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3626702" y="1356175"/>
              <a:ext cx="285489" cy="285436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046360" y="1991203"/>
              <a:ext cx="285410" cy="285436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1712619" y="3213709"/>
              <a:ext cx="285488" cy="285436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5" name="それらしい大きさ"/>
            <p:cNvSpPr txBox="1"/>
            <p:nvPr/>
          </p:nvSpPr>
          <p:spPr>
            <a:xfrm>
              <a:off x="2069460" y="3073987"/>
              <a:ext cx="707167" cy="3583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22</a:t>
              </a:r>
              <a:r>
                <a:rPr lang="ja-JP" altLang="en-US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</a:t>
              </a:r>
              <a:endParaRPr kumimoji="1" lang="en-US" altLang="ja-JP" sz="18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6" name="それらしい大きさ"/>
            <p:cNvSpPr txBox="1"/>
            <p:nvPr/>
          </p:nvSpPr>
          <p:spPr>
            <a:xfrm>
              <a:off x="4495683" y="489052"/>
              <a:ext cx="707245" cy="3583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29</a:t>
              </a:r>
              <a:r>
                <a:rPr lang="ja-JP" altLang="en-US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</a:t>
              </a:r>
              <a:endParaRPr kumimoji="1" lang="en-US" altLang="ja-JP" sz="18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" name="それらしい大きさ"/>
            <p:cNvSpPr txBox="1"/>
            <p:nvPr/>
          </p:nvSpPr>
          <p:spPr>
            <a:xfrm>
              <a:off x="3853431" y="1140575"/>
              <a:ext cx="707246" cy="3583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27</a:t>
              </a:r>
              <a:r>
                <a:rPr lang="ja-JP" altLang="en-US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</a:t>
              </a:r>
              <a:endParaRPr kumimoji="1" lang="en-US" altLang="ja-JP" sz="18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" name="それらしい大きさ"/>
            <p:cNvSpPr txBox="1"/>
            <p:nvPr/>
          </p:nvSpPr>
          <p:spPr>
            <a:xfrm>
              <a:off x="3320916" y="1816438"/>
              <a:ext cx="707246" cy="3583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25</a:t>
              </a:r>
              <a:r>
                <a:rPr lang="ja-JP" altLang="en-US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</a:t>
              </a:r>
              <a:endParaRPr kumimoji="1" lang="en-US" altLang="ja-JP" sz="18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9" name="それらしい大きさ"/>
            <p:cNvSpPr txBox="1"/>
            <p:nvPr/>
          </p:nvSpPr>
          <p:spPr>
            <a:xfrm>
              <a:off x="2711633" y="2515050"/>
              <a:ext cx="707246" cy="3583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24</a:t>
              </a:r>
              <a:r>
                <a:rPr lang="ja-JP" altLang="en-US" sz="18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℃</a:t>
              </a:r>
              <a:endParaRPr kumimoji="1" lang="en-US" altLang="ja-JP" sz="18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7092280" y="5373216"/>
            <a:ext cx="1171481" cy="878209"/>
            <a:chOff x="-3371752" y="-2097150"/>
            <a:chExt cx="1042354" cy="695069"/>
          </a:xfrm>
        </p:grpSpPr>
        <p:sp>
          <p:nvSpPr>
            <p:cNvPr id="25" name="フローチャート : 代替処理 24"/>
            <p:cNvSpPr/>
            <p:nvPr/>
          </p:nvSpPr>
          <p:spPr>
            <a:xfrm>
              <a:off x="-3363972" y="-2097150"/>
              <a:ext cx="1034574" cy="34052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</p:spPr>
          <p:txBody>
            <a:bodyPr wrap="none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effectLst/>
                </a:rPr>
                <a:t>もとの温度</a:t>
              </a:r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-3371752" y="-1763779"/>
              <a:ext cx="334684" cy="361698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2420371 w 2420371"/>
                <a:gd name="connsiteY0" fmla="*/ 133051 h 133051"/>
                <a:gd name="connsiteX1" fmla="*/ 168185 w 2420371"/>
                <a:gd name="connsiteY1" fmla="*/ 0 h 133051"/>
                <a:gd name="connsiteX0" fmla="*/ 512616 w 526694"/>
                <a:gd name="connsiteY0" fmla="*/ 489249 h 489249"/>
                <a:gd name="connsiteX1" fmla="*/ 526695 w 526694"/>
                <a:gd name="connsiteY1" fmla="*/ 0 h 489249"/>
                <a:gd name="connsiteX0" fmla="*/ 352496 w 366575"/>
                <a:gd name="connsiteY0" fmla="*/ 489249 h 489249"/>
                <a:gd name="connsiteX1" fmla="*/ 366575 w 366575"/>
                <a:gd name="connsiteY1" fmla="*/ 0 h 489249"/>
                <a:gd name="connsiteX0" fmla="*/ 3790 w 19830"/>
                <a:gd name="connsiteY0" fmla="*/ 489249 h 489249"/>
                <a:gd name="connsiteX1" fmla="*/ 17869 w 19830"/>
                <a:gd name="connsiteY1" fmla="*/ 0 h 489249"/>
                <a:gd name="connsiteX0" fmla="*/ 0 w 69354"/>
                <a:gd name="connsiteY0" fmla="*/ 275530 h 275530"/>
                <a:gd name="connsiteX1" fmla="*/ 69354 w 69354"/>
                <a:gd name="connsiteY1" fmla="*/ 0 h 27553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8254 w 49970"/>
                <a:gd name="connsiteY0" fmla="*/ 328960 h 328960"/>
                <a:gd name="connsiteX1" fmla="*/ 49970 w 49970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0 w 41716"/>
                <a:gd name="connsiteY0" fmla="*/ 328960 h 328960"/>
                <a:gd name="connsiteX1" fmla="*/ 41716 w 41716"/>
                <a:gd name="connsiteY1" fmla="*/ 0 h 328960"/>
                <a:gd name="connsiteX0" fmla="*/ 478932 w 481208"/>
                <a:gd name="connsiteY0" fmla="*/ 12283 h 915185"/>
                <a:gd name="connsiteX1" fmla="*/ 1 w 481208"/>
                <a:gd name="connsiteY1" fmla="*/ 904449 h 915185"/>
                <a:gd name="connsiteX0" fmla="*/ 305384 w 308714"/>
                <a:gd name="connsiteY0" fmla="*/ 18908 h 486165"/>
                <a:gd name="connsiteX1" fmla="*/ 2 w 308714"/>
                <a:gd name="connsiteY1" fmla="*/ 469590 h 486165"/>
                <a:gd name="connsiteX0" fmla="*/ 305386 w 305386"/>
                <a:gd name="connsiteY0" fmla="*/ 0 h 476336"/>
                <a:gd name="connsiteX1" fmla="*/ 4 w 305386"/>
                <a:gd name="connsiteY1" fmla="*/ 450682 h 476336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  <a:gd name="connsiteX0" fmla="*/ 305382 w 305382"/>
                <a:gd name="connsiteY0" fmla="*/ 0 h 450682"/>
                <a:gd name="connsiteX1" fmla="*/ 0 w 305382"/>
                <a:gd name="connsiteY1" fmla="*/ 450682 h 4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382" h="450682">
                  <a:moveTo>
                    <a:pt x="305382" y="0"/>
                  </a:moveTo>
                  <a:cubicBezTo>
                    <a:pt x="205672" y="100355"/>
                    <a:pt x="81570" y="209118"/>
                    <a:pt x="0" y="45068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058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吹き出し 25"/>
          <p:cNvSpPr>
            <a:spLocks/>
          </p:cNvSpPr>
          <p:nvPr/>
        </p:nvSpPr>
        <p:spPr>
          <a:xfrm>
            <a:off x="2577351" y="2009959"/>
            <a:ext cx="1920646" cy="1254993"/>
          </a:xfrm>
          <a:prstGeom prst="wedgeRoundRectCallout">
            <a:avLst>
              <a:gd name="adj1" fmla="val -76204"/>
              <a:gd name="adj2" fmla="val -404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水の気化熱で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どれだけ涼しく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なるのか？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30℃</a:t>
            </a:r>
            <a:r>
              <a:rPr kumimoji="1" lang="ja-JP" altLang="en-US" dirty="0"/>
              <a:t>の空気をミストで冷やすと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結論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335452" y="692696"/>
            <a:ext cx="1559559" cy="3234100"/>
            <a:chOff x="1266481" y="1419036"/>
            <a:chExt cx="2291780" cy="4752527"/>
          </a:xfrm>
        </p:grpSpPr>
        <p:pic>
          <p:nvPicPr>
            <p:cNvPr id="4" name="Picture 2" descr="C:\Users\ふみこ\Pictures\気化熱\DSC0097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481" y="1419036"/>
              <a:ext cx="2291780" cy="433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コンテンツ プレースホルダー 1"/>
            <p:cNvSpPr txBox="1">
              <a:spLocks/>
            </p:cNvSpPr>
            <p:nvPr/>
          </p:nvSpPr>
          <p:spPr>
            <a:xfrm>
              <a:off x="1266481" y="5754202"/>
              <a:ext cx="2291780" cy="417361"/>
            </a:xfrm>
            <a:prstGeom prst="rect">
              <a:avLst/>
            </a:prstGeom>
          </p:spPr>
          <p:txBody>
            <a:bodyPr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1600" dirty="0"/>
                <a:t>渋川スカイランドパークにて</a:t>
              </a:r>
            </a:p>
          </p:txBody>
        </p:sp>
      </p:grp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44219"/>
              </p:ext>
            </p:extLst>
          </p:nvPr>
        </p:nvGraphicFramePr>
        <p:xfrm>
          <a:off x="4644008" y="1335996"/>
          <a:ext cx="4064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湿度</a:t>
                      </a:r>
                      <a:r>
                        <a:rPr kumimoji="1" lang="en-US" altLang="ja-JP" dirty="0"/>
                        <a:t>[</a:t>
                      </a:r>
                      <a:r>
                        <a:rPr kumimoji="1" lang="ja-JP" altLang="en-US" dirty="0"/>
                        <a:t>％</a:t>
                      </a:r>
                      <a:r>
                        <a:rPr kumimoji="1" lang="en-US" altLang="ja-JP" dirty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温度</a:t>
                      </a:r>
                      <a:r>
                        <a:rPr kumimoji="1" lang="en-US" altLang="ja-JP" dirty="0"/>
                        <a:t>[</a:t>
                      </a:r>
                      <a:r>
                        <a:rPr kumimoji="1" lang="ja-JP" altLang="en-US" dirty="0"/>
                        <a:t>℃</a:t>
                      </a:r>
                      <a:r>
                        <a:rPr kumimoji="1" lang="en-US" altLang="ja-JP" dirty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90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29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80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27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70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25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60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24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50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22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 Math" panose="02040503050406030204" pitchFamily="18" charset="0"/>
                        </a:rPr>
                        <a:t>10</a:t>
                      </a:r>
                      <a:endParaRPr kumimoji="1" lang="ja-JP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4860032" y="2420888"/>
            <a:ext cx="4034313" cy="1984286"/>
            <a:chOff x="4860032" y="2420888"/>
            <a:chExt cx="4034313" cy="1984286"/>
          </a:xfrm>
        </p:grpSpPr>
        <p:sp>
          <p:nvSpPr>
            <p:cNvPr id="20" name="角丸四角形 19"/>
            <p:cNvSpPr/>
            <p:nvPr/>
          </p:nvSpPr>
          <p:spPr>
            <a:xfrm>
              <a:off x="4860032" y="2420888"/>
              <a:ext cx="3715717" cy="1084372"/>
            </a:xfrm>
            <a:prstGeom prst="roundRect">
              <a:avLst/>
            </a:pr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6717890" y="3039985"/>
              <a:ext cx="2176455" cy="1365189"/>
              <a:chOff x="5754077" y="-225059"/>
              <a:chExt cx="2176455" cy="1365189"/>
            </a:xfrm>
          </p:grpSpPr>
          <p:sp>
            <p:nvSpPr>
              <p:cNvPr id="23" name="それらしい大きさ"/>
              <p:cNvSpPr txBox="1"/>
              <p:nvPr/>
            </p:nvSpPr>
            <p:spPr>
              <a:xfrm>
                <a:off x="5754077" y="740020"/>
                <a:ext cx="1980029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日本の夏の湿度</a:t>
                </a:r>
                <a:endParaRPr kumimoji="1" lang="en-US" altLang="ja-JP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>
                <a:off x="7647532" y="-225059"/>
                <a:ext cx="283000" cy="1099680"/>
              </a:xfrm>
              <a:custGeom>
                <a:avLst/>
                <a:gdLst>
                  <a:gd name="connsiteX0" fmla="*/ 271306 w 619594"/>
                  <a:gd name="connsiteY0" fmla="*/ 0 h 2331217"/>
                  <a:gd name="connsiteX1" fmla="*/ 612950 w 619594"/>
                  <a:gd name="connsiteY1" fmla="*/ 1306286 h 2331217"/>
                  <a:gd name="connsiteX2" fmla="*/ 0 w 619594"/>
                  <a:gd name="connsiteY2" fmla="*/ 2331217 h 2331217"/>
                  <a:gd name="connsiteX3" fmla="*/ 0 w 619594"/>
                  <a:gd name="connsiteY3" fmla="*/ 2331217 h 2331217"/>
                  <a:gd name="connsiteX0" fmla="*/ 271306 w 681824"/>
                  <a:gd name="connsiteY0" fmla="*/ 0 h 2331217"/>
                  <a:gd name="connsiteX1" fmla="*/ 612950 w 681824"/>
                  <a:gd name="connsiteY1" fmla="*/ 1306286 h 2331217"/>
                  <a:gd name="connsiteX2" fmla="*/ 0 w 681824"/>
                  <a:gd name="connsiteY2" fmla="*/ 2331217 h 2331217"/>
                  <a:gd name="connsiteX3" fmla="*/ 0 w 681824"/>
                  <a:gd name="connsiteY3" fmla="*/ 2331217 h 2331217"/>
                  <a:gd name="connsiteX0" fmla="*/ 278805 w 689323"/>
                  <a:gd name="connsiteY0" fmla="*/ 0 h 2421534"/>
                  <a:gd name="connsiteX1" fmla="*/ 620449 w 689323"/>
                  <a:gd name="connsiteY1" fmla="*/ 1306286 h 2421534"/>
                  <a:gd name="connsiteX2" fmla="*/ 7499 w 689323"/>
                  <a:gd name="connsiteY2" fmla="*/ 2331217 h 2421534"/>
                  <a:gd name="connsiteX3" fmla="*/ 298901 w 689323"/>
                  <a:gd name="connsiteY3" fmla="*/ 2381459 h 2421534"/>
                  <a:gd name="connsiteX0" fmla="*/ 271306 w 681824"/>
                  <a:gd name="connsiteY0" fmla="*/ 0 h 2331217"/>
                  <a:gd name="connsiteX1" fmla="*/ 612950 w 681824"/>
                  <a:gd name="connsiteY1" fmla="*/ 1306286 h 2331217"/>
                  <a:gd name="connsiteX2" fmla="*/ 0 w 681824"/>
                  <a:gd name="connsiteY2" fmla="*/ 2331217 h 2331217"/>
                  <a:gd name="connsiteX0" fmla="*/ 271306 w 681824"/>
                  <a:gd name="connsiteY0" fmla="*/ 0 h 2331217"/>
                  <a:gd name="connsiteX1" fmla="*/ 612950 w 681824"/>
                  <a:gd name="connsiteY1" fmla="*/ 1306286 h 2331217"/>
                  <a:gd name="connsiteX2" fmla="*/ 0 w 681824"/>
                  <a:gd name="connsiteY2" fmla="*/ 2331217 h 2331217"/>
                  <a:gd name="connsiteX0" fmla="*/ 271306 w 694039"/>
                  <a:gd name="connsiteY0" fmla="*/ 0 h 2331217"/>
                  <a:gd name="connsiteX1" fmla="*/ 633046 w 694039"/>
                  <a:gd name="connsiteY1" fmla="*/ 1276141 h 2331217"/>
                  <a:gd name="connsiteX2" fmla="*/ 0 w 694039"/>
                  <a:gd name="connsiteY2" fmla="*/ 2331217 h 2331217"/>
                  <a:gd name="connsiteX0" fmla="*/ 271306 w 647759"/>
                  <a:gd name="connsiteY0" fmla="*/ 0 h 2331217"/>
                  <a:gd name="connsiteX1" fmla="*/ 633046 w 647759"/>
                  <a:gd name="connsiteY1" fmla="*/ 1276141 h 2331217"/>
                  <a:gd name="connsiteX2" fmla="*/ 0 w 647759"/>
                  <a:gd name="connsiteY2" fmla="*/ 2331217 h 2331217"/>
                  <a:gd name="connsiteX0" fmla="*/ 271306 w 647759"/>
                  <a:gd name="connsiteY0" fmla="*/ 0 h 2331217"/>
                  <a:gd name="connsiteX1" fmla="*/ 633046 w 647759"/>
                  <a:gd name="connsiteY1" fmla="*/ 1276141 h 2331217"/>
                  <a:gd name="connsiteX2" fmla="*/ 0 w 647759"/>
                  <a:gd name="connsiteY2" fmla="*/ 2331217 h 2331217"/>
                  <a:gd name="connsiteX0" fmla="*/ 291402 w 651521"/>
                  <a:gd name="connsiteY0" fmla="*/ 0 h 2361362"/>
                  <a:gd name="connsiteX1" fmla="*/ 633046 w 651521"/>
                  <a:gd name="connsiteY1" fmla="*/ 1306286 h 2361362"/>
                  <a:gd name="connsiteX2" fmla="*/ 0 w 651521"/>
                  <a:gd name="connsiteY2" fmla="*/ 2361362 h 2361362"/>
                  <a:gd name="connsiteX0" fmla="*/ 291402 w 637688"/>
                  <a:gd name="connsiteY0" fmla="*/ 0 h 2361362"/>
                  <a:gd name="connsiteX1" fmla="*/ 633046 w 637688"/>
                  <a:gd name="connsiteY1" fmla="*/ 1306286 h 2361362"/>
                  <a:gd name="connsiteX2" fmla="*/ 0 w 637688"/>
                  <a:gd name="connsiteY2" fmla="*/ 2361362 h 2361362"/>
                  <a:gd name="connsiteX0" fmla="*/ 0 w 419452"/>
                  <a:gd name="connsiteY0" fmla="*/ 0 h 2481942"/>
                  <a:gd name="connsiteX1" fmla="*/ 341644 w 419452"/>
                  <a:gd name="connsiteY1" fmla="*/ 1306286 h 2481942"/>
                  <a:gd name="connsiteX2" fmla="*/ 211016 w 419452"/>
                  <a:gd name="connsiteY2" fmla="*/ 2481942 h 2481942"/>
                  <a:gd name="connsiteX0" fmla="*/ 0 w 348822"/>
                  <a:gd name="connsiteY0" fmla="*/ 0 h 2481942"/>
                  <a:gd name="connsiteX1" fmla="*/ 341644 w 348822"/>
                  <a:gd name="connsiteY1" fmla="*/ 1306286 h 2481942"/>
                  <a:gd name="connsiteX2" fmla="*/ 211016 w 348822"/>
                  <a:gd name="connsiteY2" fmla="*/ 2481942 h 2481942"/>
                  <a:gd name="connsiteX0" fmla="*/ 0 w 211016"/>
                  <a:gd name="connsiteY0" fmla="*/ 0 h 2481942"/>
                  <a:gd name="connsiteX1" fmla="*/ 211016 w 211016"/>
                  <a:gd name="connsiteY1" fmla="*/ 2481942 h 2481942"/>
                  <a:gd name="connsiteX0" fmla="*/ 0 w 222148"/>
                  <a:gd name="connsiteY0" fmla="*/ 0 h 2481942"/>
                  <a:gd name="connsiteX1" fmla="*/ 211016 w 222148"/>
                  <a:gd name="connsiteY1" fmla="*/ 2481942 h 2481942"/>
                  <a:gd name="connsiteX0" fmla="*/ 0 w 227708"/>
                  <a:gd name="connsiteY0" fmla="*/ 0 h 2481942"/>
                  <a:gd name="connsiteX1" fmla="*/ 211016 w 227708"/>
                  <a:gd name="connsiteY1" fmla="*/ 2481942 h 2481942"/>
                  <a:gd name="connsiteX0" fmla="*/ 0 w 291097"/>
                  <a:gd name="connsiteY0" fmla="*/ 0 h 1946921"/>
                  <a:gd name="connsiteX1" fmla="*/ 279110 w 291097"/>
                  <a:gd name="connsiteY1" fmla="*/ 1946921 h 1946921"/>
                  <a:gd name="connsiteX0" fmla="*/ 401827 w 433410"/>
                  <a:gd name="connsiteY0" fmla="*/ 0 h 886606"/>
                  <a:gd name="connsiteX1" fmla="*/ 0 w 433410"/>
                  <a:gd name="connsiteY1" fmla="*/ 886606 h 886606"/>
                  <a:gd name="connsiteX0" fmla="*/ 403474 w 430922"/>
                  <a:gd name="connsiteY0" fmla="*/ 0 h 886606"/>
                  <a:gd name="connsiteX1" fmla="*/ 1647 w 430922"/>
                  <a:gd name="connsiteY1" fmla="*/ 886606 h 886606"/>
                  <a:gd name="connsiteX0" fmla="*/ 405918 w 405918"/>
                  <a:gd name="connsiteY0" fmla="*/ 0 h 886606"/>
                  <a:gd name="connsiteX1" fmla="*/ 4091 w 405918"/>
                  <a:gd name="connsiteY1" fmla="*/ 886606 h 886606"/>
                  <a:gd name="connsiteX0" fmla="*/ 531364 w 531364"/>
                  <a:gd name="connsiteY0" fmla="*/ 0 h 681280"/>
                  <a:gd name="connsiteX1" fmla="*/ 2732 w 531364"/>
                  <a:gd name="connsiteY1" fmla="*/ 681280 h 681280"/>
                  <a:gd name="connsiteX0" fmla="*/ 528632 w 528632"/>
                  <a:gd name="connsiteY0" fmla="*/ 0 h 681280"/>
                  <a:gd name="connsiteX1" fmla="*/ 0 w 528632"/>
                  <a:gd name="connsiteY1" fmla="*/ 681280 h 681280"/>
                  <a:gd name="connsiteX0" fmla="*/ 555805 w 555805"/>
                  <a:gd name="connsiteY0" fmla="*/ 0 h 578617"/>
                  <a:gd name="connsiteX1" fmla="*/ 0 w 555805"/>
                  <a:gd name="connsiteY1" fmla="*/ 578617 h 578617"/>
                  <a:gd name="connsiteX0" fmla="*/ 555805 w 555805"/>
                  <a:gd name="connsiteY0" fmla="*/ 0 h 578617"/>
                  <a:gd name="connsiteX1" fmla="*/ 0 w 555805"/>
                  <a:gd name="connsiteY1" fmla="*/ 578617 h 578617"/>
                  <a:gd name="connsiteX0" fmla="*/ 591897 w 591897"/>
                  <a:gd name="connsiteY0" fmla="*/ 0 h 411505"/>
                  <a:gd name="connsiteX1" fmla="*/ 0 w 591897"/>
                  <a:gd name="connsiteY1" fmla="*/ 411505 h 411505"/>
                  <a:gd name="connsiteX0" fmla="*/ 591897 w 591897"/>
                  <a:gd name="connsiteY0" fmla="*/ 0 h 411821"/>
                  <a:gd name="connsiteX1" fmla="*/ 0 w 591897"/>
                  <a:gd name="connsiteY1" fmla="*/ 411505 h 411821"/>
                  <a:gd name="connsiteX0" fmla="*/ 495652 w 495652"/>
                  <a:gd name="connsiteY0" fmla="*/ 0 h 745889"/>
                  <a:gd name="connsiteX1" fmla="*/ 0 w 495652"/>
                  <a:gd name="connsiteY1" fmla="*/ 745728 h 745889"/>
                  <a:gd name="connsiteX0" fmla="*/ 495652 w 495652"/>
                  <a:gd name="connsiteY0" fmla="*/ 0 h 746059"/>
                  <a:gd name="connsiteX1" fmla="*/ 0 w 495652"/>
                  <a:gd name="connsiteY1" fmla="*/ 745728 h 746059"/>
                  <a:gd name="connsiteX0" fmla="*/ 495652 w 495652"/>
                  <a:gd name="connsiteY0" fmla="*/ 0 h 747648"/>
                  <a:gd name="connsiteX1" fmla="*/ 0 w 495652"/>
                  <a:gd name="connsiteY1" fmla="*/ 745728 h 747648"/>
                  <a:gd name="connsiteX0" fmla="*/ 1169364 w 1169364"/>
                  <a:gd name="connsiteY0" fmla="*/ 0 h 1006810"/>
                  <a:gd name="connsiteX1" fmla="*/ 0 w 1169364"/>
                  <a:gd name="connsiteY1" fmla="*/ 1005680 h 1006810"/>
                  <a:gd name="connsiteX0" fmla="*/ 1169364 w 1169364"/>
                  <a:gd name="connsiteY0" fmla="*/ 0 h 1006434"/>
                  <a:gd name="connsiteX1" fmla="*/ 0 w 1169364"/>
                  <a:gd name="connsiteY1" fmla="*/ 1005680 h 1006434"/>
                  <a:gd name="connsiteX0" fmla="*/ 472617 w 472617"/>
                  <a:gd name="connsiteY0" fmla="*/ 112664 h 150000"/>
                  <a:gd name="connsiteX1" fmla="*/ 0 w 472617"/>
                  <a:gd name="connsiteY1" fmla="*/ 0 h 150000"/>
                  <a:gd name="connsiteX0" fmla="*/ 637303 w 637303"/>
                  <a:gd name="connsiteY0" fmla="*/ 32781 h 84124"/>
                  <a:gd name="connsiteX1" fmla="*/ 0 w 637303"/>
                  <a:gd name="connsiteY1" fmla="*/ 0 h 84124"/>
                  <a:gd name="connsiteX0" fmla="*/ 637303 w 637303"/>
                  <a:gd name="connsiteY0" fmla="*/ 32781 h 32781"/>
                  <a:gd name="connsiteX1" fmla="*/ 0 w 637303"/>
                  <a:gd name="connsiteY1" fmla="*/ 0 h 32781"/>
                  <a:gd name="connsiteX0" fmla="*/ 497954 w 497954"/>
                  <a:gd name="connsiteY0" fmla="*/ 32781 h 32781"/>
                  <a:gd name="connsiteX1" fmla="*/ 0 w 497954"/>
                  <a:gd name="connsiteY1" fmla="*/ 0 h 32781"/>
                  <a:gd name="connsiteX0" fmla="*/ 497954 w 497954"/>
                  <a:gd name="connsiteY0" fmla="*/ 34127 h 34127"/>
                  <a:gd name="connsiteX1" fmla="*/ 0 w 497954"/>
                  <a:gd name="connsiteY1" fmla="*/ 1346 h 34127"/>
                  <a:gd name="connsiteX0" fmla="*/ 573963 w 573963"/>
                  <a:gd name="connsiteY0" fmla="*/ 15130 h 15130"/>
                  <a:gd name="connsiteX1" fmla="*/ 0 w 573963"/>
                  <a:gd name="connsiteY1" fmla="*/ 2319 h 15130"/>
                  <a:gd name="connsiteX0" fmla="*/ 6793 w 2320059"/>
                  <a:gd name="connsiteY0" fmla="*/ 2589048 h 2589048"/>
                  <a:gd name="connsiteX1" fmla="*/ 2308493 w 2320059"/>
                  <a:gd name="connsiteY1" fmla="*/ 24 h 2589048"/>
                  <a:gd name="connsiteX0" fmla="*/ 67237 w 76597"/>
                  <a:gd name="connsiteY0" fmla="*/ 2209611 h 2209611"/>
                  <a:gd name="connsiteX1" fmla="*/ -1 w 76597"/>
                  <a:gd name="connsiteY1" fmla="*/ 28 h 2209611"/>
                  <a:gd name="connsiteX0" fmla="*/ 67238 w 157335"/>
                  <a:gd name="connsiteY0" fmla="*/ 2209619 h 2209619"/>
                  <a:gd name="connsiteX1" fmla="*/ 0 w 157335"/>
                  <a:gd name="connsiteY1" fmla="*/ 36 h 2209619"/>
                  <a:gd name="connsiteX0" fmla="*/ 67238 w 274235"/>
                  <a:gd name="connsiteY0" fmla="*/ 2209583 h 2209583"/>
                  <a:gd name="connsiteX1" fmla="*/ 0 w 274235"/>
                  <a:gd name="connsiteY1" fmla="*/ 0 h 2209583"/>
                  <a:gd name="connsiteX0" fmla="*/ 67238 w 285070"/>
                  <a:gd name="connsiteY0" fmla="*/ 2209583 h 2209583"/>
                  <a:gd name="connsiteX1" fmla="*/ 0 w 285070"/>
                  <a:gd name="connsiteY1" fmla="*/ 0 h 2209583"/>
                  <a:gd name="connsiteX0" fmla="*/ 67238 w 268834"/>
                  <a:gd name="connsiteY0" fmla="*/ 2209583 h 2209583"/>
                  <a:gd name="connsiteX1" fmla="*/ 0 w 268834"/>
                  <a:gd name="connsiteY1" fmla="*/ 0 h 2209583"/>
                  <a:gd name="connsiteX0" fmla="*/ 67238 w 317802"/>
                  <a:gd name="connsiteY0" fmla="*/ 2209583 h 2209583"/>
                  <a:gd name="connsiteX1" fmla="*/ 0 w 317802"/>
                  <a:gd name="connsiteY1" fmla="*/ 0 h 2209583"/>
                  <a:gd name="connsiteX0" fmla="*/ 67238 w 360704"/>
                  <a:gd name="connsiteY0" fmla="*/ 2209583 h 2209583"/>
                  <a:gd name="connsiteX1" fmla="*/ 0 w 360704"/>
                  <a:gd name="connsiteY1" fmla="*/ 0 h 220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704" h="2209583">
                    <a:moveTo>
                      <a:pt x="67238" y="2209583"/>
                    </a:moveTo>
                    <a:cubicBezTo>
                      <a:pt x="326835" y="1390019"/>
                      <a:pt x="600696" y="569919"/>
                      <a:pt x="0" y="0"/>
                    </a:cubicBezTo>
                  </a:path>
                </a:pathLst>
              </a:custGeom>
              <a:noFill/>
              <a:ln w="50800">
                <a:solidFill>
                  <a:srgbClr val="FF3399">
                    <a:alpha val="49804"/>
                  </a:srgb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角丸四角形 16"/>
          <p:cNvSpPr/>
          <p:nvPr/>
        </p:nvSpPr>
        <p:spPr>
          <a:xfrm>
            <a:off x="2439948" y="4869160"/>
            <a:ext cx="4277942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5℃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から</a:t>
            </a: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8℃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は涼しくなる！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30845FB-317F-4DB2-8692-FA5407FA115A}"/>
              </a:ext>
            </a:extLst>
          </p:cNvPr>
          <p:cNvGrpSpPr/>
          <p:nvPr/>
        </p:nvGrpSpPr>
        <p:grpSpPr>
          <a:xfrm>
            <a:off x="7727284" y="6265814"/>
            <a:ext cx="1309212" cy="448791"/>
            <a:chOff x="2444632" y="4410349"/>
            <a:chExt cx="1309212" cy="448791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05C4FD7-41D4-42F4-B996-7A447B46AFA0}"/>
                </a:ext>
              </a:extLst>
            </p:cNvPr>
            <p:cNvSpPr txBox="1"/>
            <p:nvPr/>
          </p:nvSpPr>
          <p:spPr>
            <a:xfrm>
              <a:off x="2444632" y="4450079"/>
              <a:ext cx="877164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目次へ</a:t>
              </a:r>
            </a:p>
          </p:txBody>
        </p:sp>
        <p:sp>
          <p:nvSpPr>
            <p:cNvPr id="29" name="動作設定ボタン : 進む/次へ 18">
              <a:hlinkClick r:id="rId3" action="ppaction://hlinkpres?slideindex=2&amp;slidetitle=気化熱の計算" highlightClick="1"/>
              <a:extLst>
                <a:ext uri="{FF2B5EF4-FFF2-40B4-BE49-F238E27FC236}">
                  <a16:creationId xmlns:a16="http://schemas.microsoft.com/office/drawing/2014/main" id="{D064FCFD-60BA-42EE-BA1A-E11EF0B60619}"/>
                </a:ext>
              </a:extLst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Return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62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ふみこ\Pictures\気化熱\DSC00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81" y="1419036"/>
            <a:ext cx="2291780" cy="43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266481" y="5754202"/>
            <a:ext cx="2291780" cy="4173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sz="1600" dirty="0"/>
              <a:t>渋川スカイランドパークにて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ミストで空気を冷やす装置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動機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989046" y="2024923"/>
            <a:ext cx="2486809" cy="739940"/>
            <a:chOff x="3059832" y="2401028"/>
            <a:chExt cx="2486809" cy="958124"/>
          </a:xfrm>
        </p:grpSpPr>
        <p:sp>
          <p:nvSpPr>
            <p:cNvPr id="5" name="フリーフォーム 4"/>
            <p:cNvSpPr/>
            <p:nvPr/>
          </p:nvSpPr>
          <p:spPr>
            <a:xfrm>
              <a:off x="3203848" y="2401028"/>
              <a:ext cx="2342793" cy="218184"/>
            </a:xfrm>
            <a:custGeom>
              <a:avLst/>
              <a:gdLst>
                <a:gd name="connsiteX0" fmla="*/ 0 w 2151530"/>
                <a:gd name="connsiteY0" fmla="*/ 152421 h 215183"/>
                <a:gd name="connsiteX1" fmla="*/ 304800 w 2151530"/>
                <a:gd name="connsiteY1" fmla="*/ 21 h 215183"/>
                <a:gd name="connsiteX2" fmla="*/ 573741 w 2151530"/>
                <a:gd name="connsiteY2" fmla="*/ 161386 h 215183"/>
                <a:gd name="connsiteX3" fmla="*/ 932330 w 2151530"/>
                <a:gd name="connsiteY3" fmla="*/ 26916 h 215183"/>
                <a:gd name="connsiteX4" fmla="*/ 1246094 w 2151530"/>
                <a:gd name="connsiteY4" fmla="*/ 215174 h 215183"/>
                <a:gd name="connsiteX5" fmla="*/ 1559859 w 2151530"/>
                <a:gd name="connsiteY5" fmla="*/ 17951 h 215183"/>
                <a:gd name="connsiteX6" fmla="*/ 1873624 w 2151530"/>
                <a:gd name="connsiteY6" fmla="*/ 197245 h 215183"/>
                <a:gd name="connsiteX7" fmla="*/ 2052918 w 2151530"/>
                <a:gd name="connsiteY7" fmla="*/ 125527 h 215183"/>
                <a:gd name="connsiteX8" fmla="*/ 2151530 w 2151530"/>
                <a:gd name="connsiteY8" fmla="*/ 107598 h 215183"/>
                <a:gd name="connsiteX0" fmla="*/ 0 w 2143670"/>
                <a:gd name="connsiteY0" fmla="*/ 124086 h 215669"/>
                <a:gd name="connsiteX1" fmla="*/ 296940 w 2143670"/>
                <a:gd name="connsiteY1" fmla="*/ 507 h 215669"/>
                <a:gd name="connsiteX2" fmla="*/ 565881 w 2143670"/>
                <a:gd name="connsiteY2" fmla="*/ 161872 h 215669"/>
                <a:gd name="connsiteX3" fmla="*/ 924470 w 2143670"/>
                <a:gd name="connsiteY3" fmla="*/ 27402 h 215669"/>
                <a:gd name="connsiteX4" fmla="*/ 1238234 w 2143670"/>
                <a:gd name="connsiteY4" fmla="*/ 215660 h 215669"/>
                <a:gd name="connsiteX5" fmla="*/ 1551999 w 2143670"/>
                <a:gd name="connsiteY5" fmla="*/ 18437 h 215669"/>
                <a:gd name="connsiteX6" fmla="*/ 1865764 w 2143670"/>
                <a:gd name="connsiteY6" fmla="*/ 197731 h 215669"/>
                <a:gd name="connsiteX7" fmla="*/ 2045058 w 2143670"/>
                <a:gd name="connsiteY7" fmla="*/ 126013 h 215669"/>
                <a:gd name="connsiteX8" fmla="*/ 2143670 w 2143670"/>
                <a:gd name="connsiteY8" fmla="*/ 108084 h 215669"/>
                <a:gd name="connsiteX0" fmla="*/ 0 w 2143670"/>
                <a:gd name="connsiteY0" fmla="*/ 116303 h 207886"/>
                <a:gd name="connsiteX1" fmla="*/ 296940 w 2143670"/>
                <a:gd name="connsiteY1" fmla="*/ 584 h 207886"/>
                <a:gd name="connsiteX2" fmla="*/ 565881 w 2143670"/>
                <a:gd name="connsiteY2" fmla="*/ 154089 h 207886"/>
                <a:gd name="connsiteX3" fmla="*/ 924470 w 2143670"/>
                <a:gd name="connsiteY3" fmla="*/ 19619 h 207886"/>
                <a:gd name="connsiteX4" fmla="*/ 1238234 w 2143670"/>
                <a:gd name="connsiteY4" fmla="*/ 207877 h 207886"/>
                <a:gd name="connsiteX5" fmla="*/ 1551999 w 2143670"/>
                <a:gd name="connsiteY5" fmla="*/ 10654 h 207886"/>
                <a:gd name="connsiteX6" fmla="*/ 1865764 w 2143670"/>
                <a:gd name="connsiteY6" fmla="*/ 189948 h 207886"/>
                <a:gd name="connsiteX7" fmla="*/ 2045058 w 2143670"/>
                <a:gd name="connsiteY7" fmla="*/ 118230 h 207886"/>
                <a:gd name="connsiteX8" fmla="*/ 2143670 w 2143670"/>
                <a:gd name="connsiteY8" fmla="*/ 100301 h 207886"/>
                <a:gd name="connsiteX0" fmla="*/ 0 w 2143670"/>
                <a:gd name="connsiteY0" fmla="*/ 116303 h 207886"/>
                <a:gd name="connsiteX1" fmla="*/ 296940 w 2143670"/>
                <a:gd name="connsiteY1" fmla="*/ 584 h 207886"/>
                <a:gd name="connsiteX2" fmla="*/ 565881 w 2143670"/>
                <a:gd name="connsiteY2" fmla="*/ 154089 h 207886"/>
                <a:gd name="connsiteX3" fmla="*/ 927090 w 2143670"/>
                <a:gd name="connsiteY3" fmla="*/ 1279 h 207886"/>
                <a:gd name="connsiteX4" fmla="*/ 1238234 w 2143670"/>
                <a:gd name="connsiteY4" fmla="*/ 207877 h 207886"/>
                <a:gd name="connsiteX5" fmla="*/ 1551999 w 2143670"/>
                <a:gd name="connsiteY5" fmla="*/ 10654 h 207886"/>
                <a:gd name="connsiteX6" fmla="*/ 1865764 w 2143670"/>
                <a:gd name="connsiteY6" fmla="*/ 189948 h 207886"/>
                <a:gd name="connsiteX7" fmla="*/ 2045058 w 2143670"/>
                <a:gd name="connsiteY7" fmla="*/ 118230 h 207886"/>
                <a:gd name="connsiteX8" fmla="*/ 2143670 w 2143670"/>
                <a:gd name="connsiteY8" fmla="*/ 100301 h 207886"/>
                <a:gd name="connsiteX0" fmla="*/ 0 w 2143670"/>
                <a:gd name="connsiteY0" fmla="*/ 116303 h 207877"/>
                <a:gd name="connsiteX1" fmla="*/ 296940 w 2143670"/>
                <a:gd name="connsiteY1" fmla="*/ 584 h 207877"/>
                <a:gd name="connsiteX2" fmla="*/ 565881 w 2143670"/>
                <a:gd name="connsiteY2" fmla="*/ 154089 h 207877"/>
                <a:gd name="connsiteX3" fmla="*/ 927090 w 2143670"/>
                <a:gd name="connsiteY3" fmla="*/ 1279 h 207877"/>
                <a:gd name="connsiteX4" fmla="*/ 1238234 w 2143670"/>
                <a:gd name="connsiteY4" fmla="*/ 207877 h 207877"/>
                <a:gd name="connsiteX5" fmla="*/ 1554619 w 2143670"/>
                <a:gd name="connsiteY5" fmla="*/ 174 h 207877"/>
                <a:gd name="connsiteX6" fmla="*/ 1865764 w 2143670"/>
                <a:gd name="connsiteY6" fmla="*/ 189948 h 207877"/>
                <a:gd name="connsiteX7" fmla="*/ 2045058 w 2143670"/>
                <a:gd name="connsiteY7" fmla="*/ 118230 h 207877"/>
                <a:gd name="connsiteX8" fmla="*/ 2143670 w 2143670"/>
                <a:gd name="connsiteY8" fmla="*/ 100301 h 207877"/>
                <a:gd name="connsiteX0" fmla="*/ 0 w 2143670"/>
                <a:gd name="connsiteY0" fmla="*/ 116303 h 218357"/>
                <a:gd name="connsiteX1" fmla="*/ 296940 w 2143670"/>
                <a:gd name="connsiteY1" fmla="*/ 584 h 218357"/>
                <a:gd name="connsiteX2" fmla="*/ 565881 w 2143670"/>
                <a:gd name="connsiteY2" fmla="*/ 154089 h 218357"/>
                <a:gd name="connsiteX3" fmla="*/ 927090 w 2143670"/>
                <a:gd name="connsiteY3" fmla="*/ 1279 h 218357"/>
                <a:gd name="connsiteX4" fmla="*/ 1238234 w 2143670"/>
                <a:gd name="connsiteY4" fmla="*/ 218357 h 218357"/>
                <a:gd name="connsiteX5" fmla="*/ 1554619 w 2143670"/>
                <a:gd name="connsiteY5" fmla="*/ 174 h 218357"/>
                <a:gd name="connsiteX6" fmla="*/ 1865764 w 2143670"/>
                <a:gd name="connsiteY6" fmla="*/ 189948 h 218357"/>
                <a:gd name="connsiteX7" fmla="*/ 2045058 w 2143670"/>
                <a:gd name="connsiteY7" fmla="*/ 118230 h 218357"/>
                <a:gd name="connsiteX8" fmla="*/ 2143670 w 2143670"/>
                <a:gd name="connsiteY8" fmla="*/ 100301 h 218357"/>
                <a:gd name="connsiteX0" fmla="*/ 0 w 2143670"/>
                <a:gd name="connsiteY0" fmla="*/ 118361 h 220415"/>
                <a:gd name="connsiteX1" fmla="*/ 296940 w 2143670"/>
                <a:gd name="connsiteY1" fmla="*/ 2642 h 220415"/>
                <a:gd name="connsiteX2" fmla="*/ 565881 w 2143670"/>
                <a:gd name="connsiteY2" fmla="*/ 211168 h 220415"/>
                <a:gd name="connsiteX3" fmla="*/ 927090 w 2143670"/>
                <a:gd name="connsiteY3" fmla="*/ 3337 h 220415"/>
                <a:gd name="connsiteX4" fmla="*/ 1238234 w 2143670"/>
                <a:gd name="connsiteY4" fmla="*/ 220415 h 220415"/>
                <a:gd name="connsiteX5" fmla="*/ 1554619 w 2143670"/>
                <a:gd name="connsiteY5" fmla="*/ 2232 h 220415"/>
                <a:gd name="connsiteX6" fmla="*/ 1865764 w 2143670"/>
                <a:gd name="connsiteY6" fmla="*/ 192006 h 220415"/>
                <a:gd name="connsiteX7" fmla="*/ 2045058 w 2143670"/>
                <a:gd name="connsiteY7" fmla="*/ 120288 h 220415"/>
                <a:gd name="connsiteX8" fmla="*/ 2143670 w 2143670"/>
                <a:gd name="connsiteY8" fmla="*/ 102359 h 220415"/>
                <a:gd name="connsiteX0" fmla="*/ 0 w 2143670"/>
                <a:gd name="connsiteY0" fmla="*/ 117019 h 219073"/>
                <a:gd name="connsiteX1" fmla="*/ 296940 w 2143670"/>
                <a:gd name="connsiteY1" fmla="*/ 1300 h 219073"/>
                <a:gd name="connsiteX2" fmla="*/ 565881 w 2143670"/>
                <a:gd name="connsiteY2" fmla="*/ 209826 h 219073"/>
                <a:gd name="connsiteX3" fmla="*/ 927090 w 2143670"/>
                <a:gd name="connsiteY3" fmla="*/ 1995 h 219073"/>
                <a:gd name="connsiteX4" fmla="*/ 1238234 w 2143670"/>
                <a:gd name="connsiteY4" fmla="*/ 219073 h 219073"/>
                <a:gd name="connsiteX5" fmla="*/ 1554619 w 2143670"/>
                <a:gd name="connsiteY5" fmla="*/ 890 h 219073"/>
                <a:gd name="connsiteX6" fmla="*/ 1865764 w 2143670"/>
                <a:gd name="connsiteY6" fmla="*/ 190664 h 219073"/>
                <a:gd name="connsiteX7" fmla="*/ 2045058 w 2143670"/>
                <a:gd name="connsiteY7" fmla="*/ 118946 h 219073"/>
                <a:gd name="connsiteX8" fmla="*/ 2143670 w 2143670"/>
                <a:gd name="connsiteY8" fmla="*/ 101017 h 219073"/>
                <a:gd name="connsiteX0" fmla="*/ 0 w 2256332"/>
                <a:gd name="connsiteY0" fmla="*/ 124626 h 218820"/>
                <a:gd name="connsiteX1" fmla="*/ 409602 w 2256332"/>
                <a:gd name="connsiteY1" fmla="*/ 1047 h 218820"/>
                <a:gd name="connsiteX2" fmla="*/ 678543 w 2256332"/>
                <a:gd name="connsiteY2" fmla="*/ 209573 h 218820"/>
                <a:gd name="connsiteX3" fmla="*/ 1039752 w 2256332"/>
                <a:gd name="connsiteY3" fmla="*/ 1742 h 218820"/>
                <a:gd name="connsiteX4" fmla="*/ 1350896 w 2256332"/>
                <a:gd name="connsiteY4" fmla="*/ 218820 h 218820"/>
                <a:gd name="connsiteX5" fmla="*/ 1667281 w 2256332"/>
                <a:gd name="connsiteY5" fmla="*/ 637 h 218820"/>
                <a:gd name="connsiteX6" fmla="*/ 1978426 w 2256332"/>
                <a:gd name="connsiteY6" fmla="*/ 190411 h 218820"/>
                <a:gd name="connsiteX7" fmla="*/ 2157720 w 2256332"/>
                <a:gd name="connsiteY7" fmla="*/ 118693 h 218820"/>
                <a:gd name="connsiteX8" fmla="*/ 2256332 w 2256332"/>
                <a:gd name="connsiteY8" fmla="*/ 100764 h 218820"/>
                <a:gd name="connsiteX0" fmla="*/ 0 w 2256332"/>
                <a:gd name="connsiteY0" fmla="*/ 124626 h 218820"/>
                <a:gd name="connsiteX1" fmla="*/ 409602 w 2256332"/>
                <a:gd name="connsiteY1" fmla="*/ 1047 h 218820"/>
                <a:gd name="connsiteX2" fmla="*/ 678543 w 2256332"/>
                <a:gd name="connsiteY2" fmla="*/ 209573 h 218820"/>
                <a:gd name="connsiteX3" fmla="*/ 1039752 w 2256332"/>
                <a:gd name="connsiteY3" fmla="*/ 1742 h 218820"/>
                <a:gd name="connsiteX4" fmla="*/ 1350896 w 2256332"/>
                <a:gd name="connsiteY4" fmla="*/ 218820 h 218820"/>
                <a:gd name="connsiteX5" fmla="*/ 1667281 w 2256332"/>
                <a:gd name="connsiteY5" fmla="*/ 637 h 218820"/>
                <a:gd name="connsiteX6" fmla="*/ 1978426 w 2256332"/>
                <a:gd name="connsiteY6" fmla="*/ 190411 h 218820"/>
                <a:gd name="connsiteX7" fmla="*/ 2157720 w 2256332"/>
                <a:gd name="connsiteY7" fmla="*/ 118693 h 218820"/>
                <a:gd name="connsiteX8" fmla="*/ 2256332 w 2256332"/>
                <a:gd name="connsiteY8" fmla="*/ 100764 h 218820"/>
                <a:gd name="connsiteX0" fmla="*/ 0 w 2256332"/>
                <a:gd name="connsiteY0" fmla="*/ 124084 h 218278"/>
                <a:gd name="connsiteX1" fmla="*/ 409602 w 2256332"/>
                <a:gd name="connsiteY1" fmla="*/ 505 h 218278"/>
                <a:gd name="connsiteX2" fmla="*/ 678543 w 2256332"/>
                <a:gd name="connsiteY2" fmla="*/ 209031 h 218278"/>
                <a:gd name="connsiteX3" fmla="*/ 1039752 w 2256332"/>
                <a:gd name="connsiteY3" fmla="*/ 1200 h 218278"/>
                <a:gd name="connsiteX4" fmla="*/ 1350896 w 2256332"/>
                <a:gd name="connsiteY4" fmla="*/ 218278 h 218278"/>
                <a:gd name="connsiteX5" fmla="*/ 1667281 w 2256332"/>
                <a:gd name="connsiteY5" fmla="*/ 95 h 218278"/>
                <a:gd name="connsiteX6" fmla="*/ 1978426 w 2256332"/>
                <a:gd name="connsiteY6" fmla="*/ 189869 h 218278"/>
                <a:gd name="connsiteX7" fmla="*/ 2157720 w 2256332"/>
                <a:gd name="connsiteY7" fmla="*/ 118151 h 218278"/>
                <a:gd name="connsiteX8" fmla="*/ 2256332 w 2256332"/>
                <a:gd name="connsiteY8" fmla="*/ 100222 h 218278"/>
                <a:gd name="connsiteX0" fmla="*/ 0 w 2256332"/>
                <a:gd name="connsiteY0" fmla="*/ 123990 h 218184"/>
                <a:gd name="connsiteX1" fmla="*/ 409602 w 2256332"/>
                <a:gd name="connsiteY1" fmla="*/ 411 h 218184"/>
                <a:gd name="connsiteX2" fmla="*/ 678543 w 2256332"/>
                <a:gd name="connsiteY2" fmla="*/ 208937 h 218184"/>
                <a:gd name="connsiteX3" fmla="*/ 1039752 w 2256332"/>
                <a:gd name="connsiteY3" fmla="*/ 1106 h 218184"/>
                <a:gd name="connsiteX4" fmla="*/ 1350896 w 2256332"/>
                <a:gd name="connsiteY4" fmla="*/ 218184 h 218184"/>
                <a:gd name="connsiteX5" fmla="*/ 1667281 w 2256332"/>
                <a:gd name="connsiteY5" fmla="*/ 1 h 218184"/>
                <a:gd name="connsiteX6" fmla="*/ 1978426 w 2256332"/>
                <a:gd name="connsiteY6" fmla="*/ 189775 h 218184"/>
                <a:gd name="connsiteX7" fmla="*/ 2157720 w 2256332"/>
                <a:gd name="connsiteY7" fmla="*/ 118057 h 218184"/>
                <a:gd name="connsiteX8" fmla="*/ 2256332 w 2256332"/>
                <a:gd name="connsiteY8" fmla="*/ 100128 h 218184"/>
                <a:gd name="connsiteX0" fmla="*/ 0 w 2256332"/>
                <a:gd name="connsiteY0" fmla="*/ 124000 h 218194"/>
                <a:gd name="connsiteX1" fmla="*/ 409602 w 2256332"/>
                <a:gd name="connsiteY1" fmla="*/ 421 h 218194"/>
                <a:gd name="connsiteX2" fmla="*/ 678543 w 2256332"/>
                <a:gd name="connsiteY2" fmla="*/ 208947 h 218194"/>
                <a:gd name="connsiteX3" fmla="*/ 1039752 w 2256332"/>
                <a:gd name="connsiteY3" fmla="*/ 1116 h 218194"/>
                <a:gd name="connsiteX4" fmla="*/ 1350896 w 2256332"/>
                <a:gd name="connsiteY4" fmla="*/ 218194 h 218194"/>
                <a:gd name="connsiteX5" fmla="*/ 1667281 w 2256332"/>
                <a:gd name="connsiteY5" fmla="*/ 11 h 218194"/>
                <a:gd name="connsiteX6" fmla="*/ 1994146 w 2256332"/>
                <a:gd name="connsiteY6" fmla="*/ 208125 h 218194"/>
                <a:gd name="connsiteX7" fmla="*/ 2157720 w 2256332"/>
                <a:gd name="connsiteY7" fmla="*/ 118067 h 218194"/>
                <a:gd name="connsiteX8" fmla="*/ 2256332 w 2256332"/>
                <a:gd name="connsiteY8" fmla="*/ 100138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157720 w 2342794"/>
                <a:gd name="connsiteY7" fmla="*/ 118067 h 218194"/>
                <a:gd name="connsiteX8" fmla="*/ 2342794 w 2342794"/>
                <a:gd name="connsiteY8" fmla="*/ 97517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157720 w 2342794"/>
                <a:gd name="connsiteY7" fmla="*/ 118067 h 218194"/>
                <a:gd name="connsiteX8" fmla="*/ 2342794 w 2342794"/>
                <a:gd name="connsiteY8" fmla="*/ 97517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342794 w 2342794"/>
                <a:gd name="connsiteY7" fmla="*/ 9751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342793"/>
                <a:gd name="connsiteY0" fmla="*/ 111970 h 219264"/>
                <a:gd name="connsiteX1" fmla="*/ 302179 w 2342793"/>
                <a:gd name="connsiteY1" fmla="*/ 1491 h 219264"/>
                <a:gd name="connsiteX2" fmla="*/ 571120 w 2342793"/>
                <a:gd name="connsiteY2" fmla="*/ 210017 h 219264"/>
                <a:gd name="connsiteX3" fmla="*/ 932329 w 2342793"/>
                <a:gd name="connsiteY3" fmla="*/ 2186 h 219264"/>
                <a:gd name="connsiteX4" fmla="*/ 1243473 w 2342793"/>
                <a:gd name="connsiteY4" fmla="*/ 219264 h 219264"/>
                <a:gd name="connsiteX5" fmla="*/ 1559858 w 2342793"/>
                <a:gd name="connsiteY5" fmla="*/ 1081 h 219264"/>
                <a:gd name="connsiteX6" fmla="*/ 1886723 w 2342793"/>
                <a:gd name="connsiteY6" fmla="*/ 209195 h 219264"/>
                <a:gd name="connsiteX7" fmla="*/ 2342793 w 2342793"/>
                <a:gd name="connsiteY7" fmla="*/ 93347 h 219264"/>
                <a:gd name="connsiteX0" fmla="*/ 0 w 2342793"/>
                <a:gd name="connsiteY0" fmla="*/ 112199 h 219493"/>
                <a:gd name="connsiteX1" fmla="*/ 302179 w 2342793"/>
                <a:gd name="connsiteY1" fmla="*/ 1720 h 219493"/>
                <a:gd name="connsiteX2" fmla="*/ 571120 w 2342793"/>
                <a:gd name="connsiteY2" fmla="*/ 210246 h 219493"/>
                <a:gd name="connsiteX3" fmla="*/ 932329 w 2342793"/>
                <a:gd name="connsiteY3" fmla="*/ 2415 h 219493"/>
                <a:gd name="connsiteX4" fmla="*/ 1243473 w 2342793"/>
                <a:gd name="connsiteY4" fmla="*/ 219493 h 219493"/>
                <a:gd name="connsiteX5" fmla="*/ 1559858 w 2342793"/>
                <a:gd name="connsiteY5" fmla="*/ 1310 h 219493"/>
                <a:gd name="connsiteX6" fmla="*/ 1886723 w 2342793"/>
                <a:gd name="connsiteY6" fmla="*/ 209424 h 219493"/>
                <a:gd name="connsiteX7" fmla="*/ 2342793 w 2342793"/>
                <a:gd name="connsiteY7" fmla="*/ 93576 h 219493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890 h 218184"/>
                <a:gd name="connsiteX1" fmla="*/ 302179 w 2342793"/>
                <a:gd name="connsiteY1" fmla="*/ 411 h 218184"/>
                <a:gd name="connsiteX2" fmla="*/ 571120 w 2342793"/>
                <a:gd name="connsiteY2" fmla="*/ 208937 h 218184"/>
                <a:gd name="connsiteX3" fmla="*/ 932329 w 2342793"/>
                <a:gd name="connsiteY3" fmla="*/ 1106 h 218184"/>
                <a:gd name="connsiteX4" fmla="*/ 1243473 w 2342793"/>
                <a:gd name="connsiteY4" fmla="*/ 218184 h 218184"/>
                <a:gd name="connsiteX5" fmla="*/ 1559858 w 2342793"/>
                <a:gd name="connsiteY5" fmla="*/ 1 h 218184"/>
                <a:gd name="connsiteX6" fmla="*/ 1889343 w 2342793"/>
                <a:gd name="connsiteY6" fmla="*/ 215975 h 218184"/>
                <a:gd name="connsiteX7" fmla="*/ 2342793 w 2342793"/>
                <a:gd name="connsiteY7" fmla="*/ 92267 h 218184"/>
                <a:gd name="connsiteX0" fmla="*/ 0 w 2342793"/>
                <a:gd name="connsiteY0" fmla="*/ 110890 h 218184"/>
                <a:gd name="connsiteX1" fmla="*/ 302179 w 2342793"/>
                <a:gd name="connsiteY1" fmla="*/ 411 h 218184"/>
                <a:gd name="connsiteX2" fmla="*/ 571120 w 2342793"/>
                <a:gd name="connsiteY2" fmla="*/ 208937 h 218184"/>
                <a:gd name="connsiteX3" fmla="*/ 932329 w 2342793"/>
                <a:gd name="connsiteY3" fmla="*/ 1106 h 218184"/>
                <a:gd name="connsiteX4" fmla="*/ 1243473 w 2342793"/>
                <a:gd name="connsiteY4" fmla="*/ 218184 h 218184"/>
                <a:gd name="connsiteX5" fmla="*/ 1559858 w 2342793"/>
                <a:gd name="connsiteY5" fmla="*/ 1 h 218184"/>
                <a:gd name="connsiteX6" fmla="*/ 1889343 w 2342793"/>
                <a:gd name="connsiteY6" fmla="*/ 215975 h 218184"/>
                <a:gd name="connsiteX7" fmla="*/ 2342793 w 2342793"/>
                <a:gd name="connsiteY7" fmla="*/ 92267 h 21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2793" h="218184">
                  <a:moveTo>
                    <a:pt x="0" y="110890"/>
                  </a:moveTo>
                  <a:cubicBezTo>
                    <a:pt x="138650" y="88964"/>
                    <a:pt x="204372" y="2411"/>
                    <a:pt x="302179" y="411"/>
                  </a:cubicBezTo>
                  <a:cubicBezTo>
                    <a:pt x="399986" y="-1589"/>
                    <a:pt x="466095" y="208821"/>
                    <a:pt x="571120" y="208937"/>
                  </a:cubicBezTo>
                  <a:cubicBezTo>
                    <a:pt x="676145" y="209053"/>
                    <a:pt x="820270" y="-435"/>
                    <a:pt x="932329" y="1106"/>
                  </a:cubicBezTo>
                  <a:cubicBezTo>
                    <a:pt x="1044388" y="2647"/>
                    <a:pt x="1138885" y="218368"/>
                    <a:pt x="1243473" y="218184"/>
                  </a:cubicBezTo>
                  <a:cubicBezTo>
                    <a:pt x="1348061" y="218000"/>
                    <a:pt x="1452213" y="369"/>
                    <a:pt x="1559858" y="1"/>
                  </a:cubicBezTo>
                  <a:cubicBezTo>
                    <a:pt x="1667503" y="-367"/>
                    <a:pt x="1787675" y="211077"/>
                    <a:pt x="1889343" y="215975"/>
                  </a:cubicBezTo>
                  <a:cubicBezTo>
                    <a:pt x="1991011" y="220873"/>
                    <a:pt x="1989811" y="91730"/>
                    <a:pt x="2342793" y="92267"/>
                  </a:cubicBezTo>
                </a:path>
              </a:pathLst>
            </a:cu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3145482" y="2771615"/>
              <a:ext cx="2342793" cy="218184"/>
            </a:xfrm>
            <a:custGeom>
              <a:avLst/>
              <a:gdLst>
                <a:gd name="connsiteX0" fmla="*/ 0 w 2151530"/>
                <a:gd name="connsiteY0" fmla="*/ 152421 h 215183"/>
                <a:gd name="connsiteX1" fmla="*/ 304800 w 2151530"/>
                <a:gd name="connsiteY1" fmla="*/ 21 h 215183"/>
                <a:gd name="connsiteX2" fmla="*/ 573741 w 2151530"/>
                <a:gd name="connsiteY2" fmla="*/ 161386 h 215183"/>
                <a:gd name="connsiteX3" fmla="*/ 932330 w 2151530"/>
                <a:gd name="connsiteY3" fmla="*/ 26916 h 215183"/>
                <a:gd name="connsiteX4" fmla="*/ 1246094 w 2151530"/>
                <a:gd name="connsiteY4" fmla="*/ 215174 h 215183"/>
                <a:gd name="connsiteX5" fmla="*/ 1559859 w 2151530"/>
                <a:gd name="connsiteY5" fmla="*/ 17951 h 215183"/>
                <a:gd name="connsiteX6" fmla="*/ 1873624 w 2151530"/>
                <a:gd name="connsiteY6" fmla="*/ 197245 h 215183"/>
                <a:gd name="connsiteX7" fmla="*/ 2052918 w 2151530"/>
                <a:gd name="connsiteY7" fmla="*/ 125527 h 215183"/>
                <a:gd name="connsiteX8" fmla="*/ 2151530 w 2151530"/>
                <a:gd name="connsiteY8" fmla="*/ 107598 h 215183"/>
                <a:gd name="connsiteX0" fmla="*/ 0 w 2143670"/>
                <a:gd name="connsiteY0" fmla="*/ 124086 h 215669"/>
                <a:gd name="connsiteX1" fmla="*/ 296940 w 2143670"/>
                <a:gd name="connsiteY1" fmla="*/ 507 h 215669"/>
                <a:gd name="connsiteX2" fmla="*/ 565881 w 2143670"/>
                <a:gd name="connsiteY2" fmla="*/ 161872 h 215669"/>
                <a:gd name="connsiteX3" fmla="*/ 924470 w 2143670"/>
                <a:gd name="connsiteY3" fmla="*/ 27402 h 215669"/>
                <a:gd name="connsiteX4" fmla="*/ 1238234 w 2143670"/>
                <a:gd name="connsiteY4" fmla="*/ 215660 h 215669"/>
                <a:gd name="connsiteX5" fmla="*/ 1551999 w 2143670"/>
                <a:gd name="connsiteY5" fmla="*/ 18437 h 215669"/>
                <a:gd name="connsiteX6" fmla="*/ 1865764 w 2143670"/>
                <a:gd name="connsiteY6" fmla="*/ 197731 h 215669"/>
                <a:gd name="connsiteX7" fmla="*/ 2045058 w 2143670"/>
                <a:gd name="connsiteY7" fmla="*/ 126013 h 215669"/>
                <a:gd name="connsiteX8" fmla="*/ 2143670 w 2143670"/>
                <a:gd name="connsiteY8" fmla="*/ 108084 h 215669"/>
                <a:gd name="connsiteX0" fmla="*/ 0 w 2143670"/>
                <a:gd name="connsiteY0" fmla="*/ 116303 h 207886"/>
                <a:gd name="connsiteX1" fmla="*/ 296940 w 2143670"/>
                <a:gd name="connsiteY1" fmla="*/ 584 h 207886"/>
                <a:gd name="connsiteX2" fmla="*/ 565881 w 2143670"/>
                <a:gd name="connsiteY2" fmla="*/ 154089 h 207886"/>
                <a:gd name="connsiteX3" fmla="*/ 924470 w 2143670"/>
                <a:gd name="connsiteY3" fmla="*/ 19619 h 207886"/>
                <a:gd name="connsiteX4" fmla="*/ 1238234 w 2143670"/>
                <a:gd name="connsiteY4" fmla="*/ 207877 h 207886"/>
                <a:gd name="connsiteX5" fmla="*/ 1551999 w 2143670"/>
                <a:gd name="connsiteY5" fmla="*/ 10654 h 207886"/>
                <a:gd name="connsiteX6" fmla="*/ 1865764 w 2143670"/>
                <a:gd name="connsiteY6" fmla="*/ 189948 h 207886"/>
                <a:gd name="connsiteX7" fmla="*/ 2045058 w 2143670"/>
                <a:gd name="connsiteY7" fmla="*/ 118230 h 207886"/>
                <a:gd name="connsiteX8" fmla="*/ 2143670 w 2143670"/>
                <a:gd name="connsiteY8" fmla="*/ 100301 h 207886"/>
                <a:gd name="connsiteX0" fmla="*/ 0 w 2143670"/>
                <a:gd name="connsiteY0" fmla="*/ 116303 h 207886"/>
                <a:gd name="connsiteX1" fmla="*/ 296940 w 2143670"/>
                <a:gd name="connsiteY1" fmla="*/ 584 h 207886"/>
                <a:gd name="connsiteX2" fmla="*/ 565881 w 2143670"/>
                <a:gd name="connsiteY2" fmla="*/ 154089 h 207886"/>
                <a:gd name="connsiteX3" fmla="*/ 927090 w 2143670"/>
                <a:gd name="connsiteY3" fmla="*/ 1279 h 207886"/>
                <a:gd name="connsiteX4" fmla="*/ 1238234 w 2143670"/>
                <a:gd name="connsiteY4" fmla="*/ 207877 h 207886"/>
                <a:gd name="connsiteX5" fmla="*/ 1551999 w 2143670"/>
                <a:gd name="connsiteY5" fmla="*/ 10654 h 207886"/>
                <a:gd name="connsiteX6" fmla="*/ 1865764 w 2143670"/>
                <a:gd name="connsiteY6" fmla="*/ 189948 h 207886"/>
                <a:gd name="connsiteX7" fmla="*/ 2045058 w 2143670"/>
                <a:gd name="connsiteY7" fmla="*/ 118230 h 207886"/>
                <a:gd name="connsiteX8" fmla="*/ 2143670 w 2143670"/>
                <a:gd name="connsiteY8" fmla="*/ 100301 h 207886"/>
                <a:gd name="connsiteX0" fmla="*/ 0 w 2143670"/>
                <a:gd name="connsiteY0" fmla="*/ 116303 h 207877"/>
                <a:gd name="connsiteX1" fmla="*/ 296940 w 2143670"/>
                <a:gd name="connsiteY1" fmla="*/ 584 h 207877"/>
                <a:gd name="connsiteX2" fmla="*/ 565881 w 2143670"/>
                <a:gd name="connsiteY2" fmla="*/ 154089 h 207877"/>
                <a:gd name="connsiteX3" fmla="*/ 927090 w 2143670"/>
                <a:gd name="connsiteY3" fmla="*/ 1279 h 207877"/>
                <a:gd name="connsiteX4" fmla="*/ 1238234 w 2143670"/>
                <a:gd name="connsiteY4" fmla="*/ 207877 h 207877"/>
                <a:gd name="connsiteX5" fmla="*/ 1554619 w 2143670"/>
                <a:gd name="connsiteY5" fmla="*/ 174 h 207877"/>
                <a:gd name="connsiteX6" fmla="*/ 1865764 w 2143670"/>
                <a:gd name="connsiteY6" fmla="*/ 189948 h 207877"/>
                <a:gd name="connsiteX7" fmla="*/ 2045058 w 2143670"/>
                <a:gd name="connsiteY7" fmla="*/ 118230 h 207877"/>
                <a:gd name="connsiteX8" fmla="*/ 2143670 w 2143670"/>
                <a:gd name="connsiteY8" fmla="*/ 100301 h 207877"/>
                <a:gd name="connsiteX0" fmla="*/ 0 w 2143670"/>
                <a:gd name="connsiteY0" fmla="*/ 116303 h 218357"/>
                <a:gd name="connsiteX1" fmla="*/ 296940 w 2143670"/>
                <a:gd name="connsiteY1" fmla="*/ 584 h 218357"/>
                <a:gd name="connsiteX2" fmla="*/ 565881 w 2143670"/>
                <a:gd name="connsiteY2" fmla="*/ 154089 h 218357"/>
                <a:gd name="connsiteX3" fmla="*/ 927090 w 2143670"/>
                <a:gd name="connsiteY3" fmla="*/ 1279 h 218357"/>
                <a:gd name="connsiteX4" fmla="*/ 1238234 w 2143670"/>
                <a:gd name="connsiteY4" fmla="*/ 218357 h 218357"/>
                <a:gd name="connsiteX5" fmla="*/ 1554619 w 2143670"/>
                <a:gd name="connsiteY5" fmla="*/ 174 h 218357"/>
                <a:gd name="connsiteX6" fmla="*/ 1865764 w 2143670"/>
                <a:gd name="connsiteY6" fmla="*/ 189948 h 218357"/>
                <a:gd name="connsiteX7" fmla="*/ 2045058 w 2143670"/>
                <a:gd name="connsiteY7" fmla="*/ 118230 h 218357"/>
                <a:gd name="connsiteX8" fmla="*/ 2143670 w 2143670"/>
                <a:gd name="connsiteY8" fmla="*/ 100301 h 218357"/>
                <a:gd name="connsiteX0" fmla="*/ 0 w 2143670"/>
                <a:gd name="connsiteY0" fmla="*/ 118361 h 220415"/>
                <a:gd name="connsiteX1" fmla="*/ 296940 w 2143670"/>
                <a:gd name="connsiteY1" fmla="*/ 2642 h 220415"/>
                <a:gd name="connsiteX2" fmla="*/ 565881 w 2143670"/>
                <a:gd name="connsiteY2" fmla="*/ 211168 h 220415"/>
                <a:gd name="connsiteX3" fmla="*/ 927090 w 2143670"/>
                <a:gd name="connsiteY3" fmla="*/ 3337 h 220415"/>
                <a:gd name="connsiteX4" fmla="*/ 1238234 w 2143670"/>
                <a:gd name="connsiteY4" fmla="*/ 220415 h 220415"/>
                <a:gd name="connsiteX5" fmla="*/ 1554619 w 2143670"/>
                <a:gd name="connsiteY5" fmla="*/ 2232 h 220415"/>
                <a:gd name="connsiteX6" fmla="*/ 1865764 w 2143670"/>
                <a:gd name="connsiteY6" fmla="*/ 192006 h 220415"/>
                <a:gd name="connsiteX7" fmla="*/ 2045058 w 2143670"/>
                <a:gd name="connsiteY7" fmla="*/ 120288 h 220415"/>
                <a:gd name="connsiteX8" fmla="*/ 2143670 w 2143670"/>
                <a:gd name="connsiteY8" fmla="*/ 102359 h 220415"/>
                <a:gd name="connsiteX0" fmla="*/ 0 w 2143670"/>
                <a:gd name="connsiteY0" fmla="*/ 117019 h 219073"/>
                <a:gd name="connsiteX1" fmla="*/ 296940 w 2143670"/>
                <a:gd name="connsiteY1" fmla="*/ 1300 h 219073"/>
                <a:gd name="connsiteX2" fmla="*/ 565881 w 2143670"/>
                <a:gd name="connsiteY2" fmla="*/ 209826 h 219073"/>
                <a:gd name="connsiteX3" fmla="*/ 927090 w 2143670"/>
                <a:gd name="connsiteY3" fmla="*/ 1995 h 219073"/>
                <a:gd name="connsiteX4" fmla="*/ 1238234 w 2143670"/>
                <a:gd name="connsiteY4" fmla="*/ 219073 h 219073"/>
                <a:gd name="connsiteX5" fmla="*/ 1554619 w 2143670"/>
                <a:gd name="connsiteY5" fmla="*/ 890 h 219073"/>
                <a:gd name="connsiteX6" fmla="*/ 1865764 w 2143670"/>
                <a:gd name="connsiteY6" fmla="*/ 190664 h 219073"/>
                <a:gd name="connsiteX7" fmla="*/ 2045058 w 2143670"/>
                <a:gd name="connsiteY7" fmla="*/ 118946 h 219073"/>
                <a:gd name="connsiteX8" fmla="*/ 2143670 w 2143670"/>
                <a:gd name="connsiteY8" fmla="*/ 101017 h 219073"/>
                <a:gd name="connsiteX0" fmla="*/ 0 w 2256332"/>
                <a:gd name="connsiteY0" fmla="*/ 124626 h 218820"/>
                <a:gd name="connsiteX1" fmla="*/ 409602 w 2256332"/>
                <a:gd name="connsiteY1" fmla="*/ 1047 h 218820"/>
                <a:gd name="connsiteX2" fmla="*/ 678543 w 2256332"/>
                <a:gd name="connsiteY2" fmla="*/ 209573 h 218820"/>
                <a:gd name="connsiteX3" fmla="*/ 1039752 w 2256332"/>
                <a:gd name="connsiteY3" fmla="*/ 1742 h 218820"/>
                <a:gd name="connsiteX4" fmla="*/ 1350896 w 2256332"/>
                <a:gd name="connsiteY4" fmla="*/ 218820 h 218820"/>
                <a:gd name="connsiteX5" fmla="*/ 1667281 w 2256332"/>
                <a:gd name="connsiteY5" fmla="*/ 637 h 218820"/>
                <a:gd name="connsiteX6" fmla="*/ 1978426 w 2256332"/>
                <a:gd name="connsiteY6" fmla="*/ 190411 h 218820"/>
                <a:gd name="connsiteX7" fmla="*/ 2157720 w 2256332"/>
                <a:gd name="connsiteY7" fmla="*/ 118693 h 218820"/>
                <a:gd name="connsiteX8" fmla="*/ 2256332 w 2256332"/>
                <a:gd name="connsiteY8" fmla="*/ 100764 h 218820"/>
                <a:gd name="connsiteX0" fmla="*/ 0 w 2256332"/>
                <a:gd name="connsiteY0" fmla="*/ 124626 h 218820"/>
                <a:gd name="connsiteX1" fmla="*/ 409602 w 2256332"/>
                <a:gd name="connsiteY1" fmla="*/ 1047 h 218820"/>
                <a:gd name="connsiteX2" fmla="*/ 678543 w 2256332"/>
                <a:gd name="connsiteY2" fmla="*/ 209573 h 218820"/>
                <a:gd name="connsiteX3" fmla="*/ 1039752 w 2256332"/>
                <a:gd name="connsiteY3" fmla="*/ 1742 h 218820"/>
                <a:gd name="connsiteX4" fmla="*/ 1350896 w 2256332"/>
                <a:gd name="connsiteY4" fmla="*/ 218820 h 218820"/>
                <a:gd name="connsiteX5" fmla="*/ 1667281 w 2256332"/>
                <a:gd name="connsiteY5" fmla="*/ 637 h 218820"/>
                <a:gd name="connsiteX6" fmla="*/ 1978426 w 2256332"/>
                <a:gd name="connsiteY6" fmla="*/ 190411 h 218820"/>
                <a:gd name="connsiteX7" fmla="*/ 2157720 w 2256332"/>
                <a:gd name="connsiteY7" fmla="*/ 118693 h 218820"/>
                <a:gd name="connsiteX8" fmla="*/ 2256332 w 2256332"/>
                <a:gd name="connsiteY8" fmla="*/ 100764 h 218820"/>
                <a:gd name="connsiteX0" fmla="*/ 0 w 2256332"/>
                <a:gd name="connsiteY0" fmla="*/ 124084 h 218278"/>
                <a:gd name="connsiteX1" fmla="*/ 409602 w 2256332"/>
                <a:gd name="connsiteY1" fmla="*/ 505 h 218278"/>
                <a:gd name="connsiteX2" fmla="*/ 678543 w 2256332"/>
                <a:gd name="connsiteY2" fmla="*/ 209031 h 218278"/>
                <a:gd name="connsiteX3" fmla="*/ 1039752 w 2256332"/>
                <a:gd name="connsiteY3" fmla="*/ 1200 h 218278"/>
                <a:gd name="connsiteX4" fmla="*/ 1350896 w 2256332"/>
                <a:gd name="connsiteY4" fmla="*/ 218278 h 218278"/>
                <a:gd name="connsiteX5" fmla="*/ 1667281 w 2256332"/>
                <a:gd name="connsiteY5" fmla="*/ 95 h 218278"/>
                <a:gd name="connsiteX6" fmla="*/ 1978426 w 2256332"/>
                <a:gd name="connsiteY6" fmla="*/ 189869 h 218278"/>
                <a:gd name="connsiteX7" fmla="*/ 2157720 w 2256332"/>
                <a:gd name="connsiteY7" fmla="*/ 118151 h 218278"/>
                <a:gd name="connsiteX8" fmla="*/ 2256332 w 2256332"/>
                <a:gd name="connsiteY8" fmla="*/ 100222 h 218278"/>
                <a:gd name="connsiteX0" fmla="*/ 0 w 2256332"/>
                <a:gd name="connsiteY0" fmla="*/ 123990 h 218184"/>
                <a:gd name="connsiteX1" fmla="*/ 409602 w 2256332"/>
                <a:gd name="connsiteY1" fmla="*/ 411 h 218184"/>
                <a:gd name="connsiteX2" fmla="*/ 678543 w 2256332"/>
                <a:gd name="connsiteY2" fmla="*/ 208937 h 218184"/>
                <a:gd name="connsiteX3" fmla="*/ 1039752 w 2256332"/>
                <a:gd name="connsiteY3" fmla="*/ 1106 h 218184"/>
                <a:gd name="connsiteX4" fmla="*/ 1350896 w 2256332"/>
                <a:gd name="connsiteY4" fmla="*/ 218184 h 218184"/>
                <a:gd name="connsiteX5" fmla="*/ 1667281 w 2256332"/>
                <a:gd name="connsiteY5" fmla="*/ 1 h 218184"/>
                <a:gd name="connsiteX6" fmla="*/ 1978426 w 2256332"/>
                <a:gd name="connsiteY6" fmla="*/ 189775 h 218184"/>
                <a:gd name="connsiteX7" fmla="*/ 2157720 w 2256332"/>
                <a:gd name="connsiteY7" fmla="*/ 118057 h 218184"/>
                <a:gd name="connsiteX8" fmla="*/ 2256332 w 2256332"/>
                <a:gd name="connsiteY8" fmla="*/ 100128 h 218184"/>
                <a:gd name="connsiteX0" fmla="*/ 0 w 2256332"/>
                <a:gd name="connsiteY0" fmla="*/ 124000 h 218194"/>
                <a:gd name="connsiteX1" fmla="*/ 409602 w 2256332"/>
                <a:gd name="connsiteY1" fmla="*/ 421 h 218194"/>
                <a:gd name="connsiteX2" fmla="*/ 678543 w 2256332"/>
                <a:gd name="connsiteY2" fmla="*/ 208947 h 218194"/>
                <a:gd name="connsiteX3" fmla="*/ 1039752 w 2256332"/>
                <a:gd name="connsiteY3" fmla="*/ 1116 h 218194"/>
                <a:gd name="connsiteX4" fmla="*/ 1350896 w 2256332"/>
                <a:gd name="connsiteY4" fmla="*/ 218194 h 218194"/>
                <a:gd name="connsiteX5" fmla="*/ 1667281 w 2256332"/>
                <a:gd name="connsiteY5" fmla="*/ 11 h 218194"/>
                <a:gd name="connsiteX6" fmla="*/ 1994146 w 2256332"/>
                <a:gd name="connsiteY6" fmla="*/ 208125 h 218194"/>
                <a:gd name="connsiteX7" fmla="*/ 2157720 w 2256332"/>
                <a:gd name="connsiteY7" fmla="*/ 118067 h 218194"/>
                <a:gd name="connsiteX8" fmla="*/ 2256332 w 2256332"/>
                <a:gd name="connsiteY8" fmla="*/ 100138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157720 w 2342794"/>
                <a:gd name="connsiteY7" fmla="*/ 118067 h 218194"/>
                <a:gd name="connsiteX8" fmla="*/ 2342794 w 2342794"/>
                <a:gd name="connsiteY8" fmla="*/ 97517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157720 w 2342794"/>
                <a:gd name="connsiteY7" fmla="*/ 118067 h 218194"/>
                <a:gd name="connsiteX8" fmla="*/ 2342794 w 2342794"/>
                <a:gd name="connsiteY8" fmla="*/ 97517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342794 w 2342794"/>
                <a:gd name="connsiteY7" fmla="*/ 9751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342793"/>
                <a:gd name="connsiteY0" fmla="*/ 111970 h 219264"/>
                <a:gd name="connsiteX1" fmla="*/ 302179 w 2342793"/>
                <a:gd name="connsiteY1" fmla="*/ 1491 h 219264"/>
                <a:gd name="connsiteX2" fmla="*/ 571120 w 2342793"/>
                <a:gd name="connsiteY2" fmla="*/ 210017 h 219264"/>
                <a:gd name="connsiteX3" fmla="*/ 932329 w 2342793"/>
                <a:gd name="connsiteY3" fmla="*/ 2186 h 219264"/>
                <a:gd name="connsiteX4" fmla="*/ 1243473 w 2342793"/>
                <a:gd name="connsiteY4" fmla="*/ 219264 h 219264"/>
                <a:gd name="connsiteX5" fmla="*/ 1559858 w 2342793"/>
                <a:gd name="connsiteY5" fmla="*/ 1081 h 219264"/>
                <a:gd name="connsiteX6" fmla="*/ 1886723 w 2342793"/>
                <a:gd name="connsiteY6" fmla="*/ 209195 h 219264"/>
                <a:gd name="connsiteX7" fmla="*/ 2342793 w 2342793"/>
                <a:gd name="connsiteY7" fmla="*/ 93347 h 219264"/>
                <a:gd name="connsiteX0" fmla="*/ 0 w 2342793"/>
                <a:gd name="connsiteY0" fmla="*/ 112199 h 219493"/>
                <a:gd name="connsiteX1" fmla="*/ 302179 w 2342793"/>
                <a:gd name="connsiteY1" fmla="*/ 1720 h 219493"/>
                <a:gd name="connsiteX2" fmla="*/ 571120 w 2342793"/>
                <a:gd name="connsiteY2" fmla="*/ 210246 h 219493"/>
                <a:gd name="connsiteX3" fmla="*/ 932329 w 2342793"/>
                <a:gd name="connsiteY3" fmla="*/ 2415 h 219493"/>
                <a:gd name="connsiteX4" fmla="*/ 1243473 w 2342793"/>
                <a:gd name="connsiteY4" fmla="*/ 219493 h 219493"/>
                <a:gd name="connsiteX5" fmla="*/ 1559858 w 2342793"/>
                <a:gd name="connsiteY5" fmla="*/ 1310 h 219493"/>
                <a:gd name="connsiteX6" fmla="*/ 1886723 w 2342793"/>
                <a:gd name="connsiteY6" fmla="*/ 209424 h 219493"/>
                <a:gd name="connsiteX7" fmla="*/ 2342793 w 2342793"/>
                <a:gd name="connsiteY7" fmla="*/ 93576 h 219493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890 h 218184"/>
                <a:gd name="connsiteX1" fmla="*/ 302179 w 2342793"/>
                <a:gd name="connsiteY1" fmla="*/ 411 h 218184"/>
                <a:gd name="connsiteX2" fmla="*/ 571120 w 2342793"/>
                <a:gd name="connsiteY2" fmla="*/ 208937 h 218184"/>
                <a:gd name="connsiteX3" fmla="*/ 932329 w 2342793"/>
                <a:gd name="connsiteY3" fmla="*/ 1106 h 218184"/>
                <a:gd name="connsiteX4" fmla="*/ 1243473 w 2342793"/>
                <a:gd name="connsiteY4" fmla="*/ 218184 h 218184"/>
                <a:gd name="connsiteX5" fmla="*/ 1559858 w 2342793"/>
                <a:gd name="connsiteY5" fmla="*/ 1 h 218184"/>
                <a:gd name="connsiteX6" fmla="*/ 1889343 w 2342793"/>
                <a:gd name="connsiteY6" fmla="*/ 215975 h 218184"/>
                <a:gd name="connsiteX7" fmla="*/ 2342793 w 2342793"/>
                <a:gd name="connsiteY7" fmla="*/ 92267 h 218184"/>
                <a:gd name="connsiteX0" fmla="*/ 0 w 2342793"/>
                <a:gd name="connsiteY0" fmla="*/ 110890 h 218184"/>
                <a:gd name="connsiteX1" fmla="*/ 302179 w 2342793"/>
                <a:gd name="connsiteY1" fmla="*/ 411 h 218184"/>
                <a:gd name="connsiteX2" fmla="*/ 571120 w 2342793"/>
                <a:gd name="connsiteY2" fmla="*/ 208937 h 218184"/>
                <a:gd name="connsiteX3" fmla="*/ 932329 w 2342793"/>
                <a:gd name="connsiteY3" fmla="*/ 1106 h 218184"/>
                <a:gd name="connsiteX4" fmla="*/ 1243473 w 2342793"/>
                <a:gd name="connsiteY4" fmla="*/ 218184 h 218184"/>
                <a:gd name="connsiteX5" fmla="*/ 1559858 w 2342793"/>
                <a:gd name="connsiteY5" fmla="*/ 1 h 218184"/>
                <a:gd name="connsiteX6" fmla="*/ 1889343 w 2342793"/>
                <a:gd name="connsiteY6" fmla="*/ 215975 h 218184"/>
                <a:gd name="connsiteX7" fmla="*/ 2342793 w 2342793"/>
                <a:gd name="connsiteY7" fmla="*/ 92267 h 21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2793" h="218184">
                  <a:moveTo>
                    <a:pt x="0" y="110890"/>
                  </a:moveTo>
                  <a:cubicBezTo>
                    <a:pt x="138650" y="88964"/>
                    <a:pt x="204372" y="2411"/>
                    <a:pt x="302179" y="411"/>
                  </a:cubicBezTo>
                  <a:cubicBezTo>
                    <a:pt x="399986" y="-1589"/>
                    <a:pt x="466095" y="208821"/>
                    <a:pt x="571120" y="208937"/>
                  </a:cubicBezTo>
                  <a:cubicBezTo>
                    <a:pt x="676145" y="209053"/>
                    <a:pt x="820270" y="-435"/>
                    <a:pt x="932329" y="1106"/>
                  </a:cubicBezTo>
                  <a:cubicBezTo>
                    <a:pt x="1044388" y="2647"/>
                    <a:pt x="1138885" y="218368"/>
                    <a:pt x="1243473" y="218184"/>
                  </a:cubicBezTo>
                  <a:cubicBezTo>
                    <a:pt x="1348061" y="218000"/>
                    <a:pt x="1452213" y="369"/>
                    <a:pt x="1559858" y="1"/>
                  </a:cubicBezTo>
                  <a:cubicBezTo>
                    <a:pt x="1667503" y="-367"/>
                    <a:pt x="1787675" y="211077"/>
                    <a:pt x="1889343" y="215975"/>
                  </a:cubicBezTo>
                  <a:cubicBezTo>
                    <a:pt x="1991011" y="220873"/>
                    <a:pt x="1989811" y="91730"/>
                    <a:pt x="2342793" y="92267"/>
                  </a:cubicBezTo>
                </a:path>
              </a:pathLst>
            </a:cu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059832" y="3140968"/>
              <a:ext cx="2342793" cy="218184"/>
            </a:xfrm>
            <a:custGeom>
              <a:avLst/>
              <a:gdLst>
                <a:gd name="connsiteX0" fmla="*/ 0 w 2151530"/>
                <a:gd name="connsiteY0" fmla="*/ 152421 h 215183"/>
                <a:gd name="connsiteX1" fmla="*/ 304800 w 2151530"/>
                <a:gd name="connsiteY1" fmla="*/ 21 h 215183"/>
                <a:gd name="connsiteX2" fmla="*/ 573741 w 2151530"/>
                <a:gd name="connsiteY2" fmla="*/ 161386 h 215183"/>
                <a:gd name="connsiteX3" fmla="*/ 932330 w 2151530"/>
                <a:gd name="connsiteY3" fmla="*/ 26916 h 215183"/>
                <a:gd name="connsiteX4" fmla="*/ 1246094 w 2151530"/>
                <a:gd name="connsiteY4" fmla="*/ 215174 h 215183"/>
                <a:gd name="connsiteX5" fmla="*/ 1559859 w 2151530"/>
                <a:gd name="connsiteY5" fmla="*/ 17951 h 215183"/>
                <a:gd name="connsiteX6" fmla="*/ 1873624 w 2151530"/>
                <a:gd name="connsiteY6" fmla="*/ 197245 h 215183"/>
                <a:gd name="connsiteX7" fmla="*/ 2052918 w 2151530"/>
                <a:gd name="connsiteY7" fmla="*/ 125527 h 215183"/>
                <a:gd name="connsiteX8" fmla="*/ 2151530 w 2151530"/>
                <a:gd name="connsiteY8" fmla="*/ 107598 h 215183"/>
                <a:gd name="connsiteX0" fmla="*/ 0 w 2143670"/>
                <a:gd name="connsiteY0" fmla="*/ 124086 h 215669"/>
                <a:gd name="connsiteX1" fmla="*/ 296940 w 2143670"/>
                <a:gd name="connsiteY1" fmla="*/ 507 h 215669"/>
                <a:gd name="connsiteX2" fmla="*/ 565881 w 2143670"/>
                <a:gd name="connsiteY2" fmla="*/ 161872 h 215669"/>
                <a:gd name="connsiteX3" fmla="*/ 924470 w 2143670"/>
                <a:gd name="connsiteY3" fmla="*/ 27402 h 215669"/>
                <a:gd name="connsiteX4" fmla="*/ 1238234 w 2143670"/>
                <a:gd name="connsiteY4" fmla="*/ 215660 h 215669"/>
                <a:gd name="connsiteX5" fmla="*/ 1551999 w 2143670"/>
                <a:gd name="connsiteY5" fmla="*/ 18437 h 215669"/>
                <a:gd name="connsiteX6" fmla="*/ 1865764 w 2143670"/>
                <a:gd name="connsiteY6" fmla="*/ 197731 h 215669"/>
                <a:gd name="connsiteX7" fmla="*/ 2045058 w 2143670"/>
                <a:gd name="connsiteY7" fmla="*/ 126013 h 215669"/>
                <a:gd name="connsiteX8" fmla="*/ 2143670 w 2143670"/>
                <a:gd name="connsiteY8" fmla="*/ 108084 h 215669"/>
                <a:gd name="connsiteX0" fmla="*/ 0 w 2143670"/>
                <a:gd name="connsiteY0" fmla="*/ 116303 h 207886"/>
                <a:gd name="connsiteX1" fmla="*/ 296940 w 2143670"/>
                <a:gd name="connsiteY1" fmla="*/ 584 h 207886"/>
                <a:gd name="connsiteX2" fmla="*/ 565881 w 2143670"/>
                <a:gd name="connsiteY2" fmla="*/ 154089 h 207886"/>
                <a:gd name="connsiteX3" fmla="*/ 924470 w 2143670"/>
                <a:gd name="connsiteY3" fmla="*/ 19619 h 207886"/>
                <a:gd name="connsiteX4" fmla="*/ 1238234 w 2143670"/>
                <a:gd name="connsiteY4" fmla="*/ 207877 h 207886"/>
                <a:gd name="connsiteX5" fmla="*/ 1551999 w 2143670"/>
                <a:gd name="connsiteY5" fmla="*/ 10654 h 207886"/>
                <a:gd name="connsiteX6" fmla="*/ 1865764 w 2143670"/>
                <a:gd name="connsiteY6" fmla="*/ 189948 h 207886"/>
                <a:gd name="connsiteX7" fmla="*/ 2045058 w 2143670"/>
                <a:gd name="connsiteY7" fmla="*/ 118230 h 207886"/>
                <a:gd name="connsiteX8" fmla="*/ 2143670 w 2143670"/>
                <a:gd name="connsiteY8" fmla="*/ 100301 h 207886"/>
                <a:gd name="connsiteX0" fmla="*/ 0 w 2143670"/>
                <a:gd name="connsiteY0" fmla="*/ 116303 h 207886"/>
                <a:gd name="connsiteX1" fmla="*/ 296940 w 2143670"/>
                <a:gd name="connsiteY1" fmla="*/ 584 h 207886"/>
                <a:gd name="connsiteX2" fmla="*/ 565881 w 2143670"/>
                <a:gd name="connsiteY2" fmla="*/ 154089 h 207886"/>
                <a:gd name="connsiteX3" fmla="*/ 927090 w 2143670"/>
                <a:gd name="connsiteY3" fmla="*/ 1279 h 207886"/>
                <a:gd name="connsiteX4" fmla="*/ 1238234 w 2143670"/>
                <a:gd name="connsiteY4" fmla="*/ 207877 h 207886"/>
                <a:gd name="connsiteX5" fmla="*/ 1551999 w 2143670"/>
                <a:gd name="connsiteY5" fmla="*/ 10654 h 207886"/>
                <a:gd name="connsiteX6" fmla="*/ 1865764 w 2143670"/>
                <a:gd name="connsiteY6" fmla="*/ 189948 h 207886"/>
                <a:gd name="connsiteX7" fmla="*/ 2045058 w 2143670"/>
                <a:gd name="connsiteY7" fmla="*/ 118230 h 207886"/>
                <a:gd name="connsiteX8" fmla="*/ 2143670 w 2143670"/>
                <a:gd name="connsiteY8" fmla="*/ 100301 h 207886"/>
                <a:gd name="connsiteX0" fmla="*/ 0 w 2143670"/>
                <a:gd name="connsiteY0" fmla="*/ 116303 h 207877"/>
                <a:gd name="connsiteX1" fmla="*/ 296940 w 2143670"/>
                <a:gd name="connsiteY1" fmla="*/ 584 h 207877"/>
                <a:gd name="connsiteX2" fmla="*/ 565881 w 2143670"/>
                <a:gd name="connsiteY2" fmla="*/ 154089 h 207877"/>
                <a:gd name="connsiteX3" fmla="*/ 927090 w 2143670"/>
                <a:gd name="connsiteY3" fmla="*/ 1279 h 207877"/>
                <a:gd name="connsiteX4" fmla="*/ 1238234 w 2143670"/>
                <a:gd name="connsiteY4" fmla="*/ 207877 h 207877"/>
                <a:gd name="connsiteX5" fmla="*/ 1554619 w 2143670"/>
                <a:gd name="connsiteY5" fmla="*/ 174 h 207877"/>
                <a:gd name="connsiteX6" fmla="*/ 1865764 w 2143670"/>
                <a:gd name="connsiteY6" fmla="*/ 189948 h 207877"/>
                <a:gd name="connsiteX7" fmla="*/ 2045058 w 2143670"/>
                <a:gd name="connsiteY7" fmla="*/ 118230 h 207877"/>
                <a:gd name="connsiteX8" fmla="*/ 2143670 w 2143670"/>
                <a:gd name="connsiteY8" fmla="*/ 100301 h 207877"/>
                <a:gd name="connsiteX0" fmla="*/ 0 w 2143670"/>
                <a:gd name="connsiteY0" fmla="*/ 116303 h 218357"/>
                <a:gd name="connsiteX1" fmla="*/ 296940 w 2143670"/>
                <a:gd name="connsiteY1" fmla="*/ 584 h 218357"/>
                <a:gd name="connsiteX2" fmla="*/ 565881 w 2143670"/>
                <a:gd name="connsiteY2" fmla="*/ 154089 h 218357"/>
                <a:gd name="connsiteX3" fmla="*/ 927090 w 2143670"/>
                <a:gd name="connsiteY3" fmla="*/ 1279 h 218357"/>
                <a:gd name="connsiteX4" fmla="*/ 1238234 w 2143670"/>
                <a:gd name="connsiteY4" fmla="*/ 218357 h 218357"/>
                <a:gd name="connsiteX5" fmla="*/ 1554619 w 2143670"/>
                <a:gd name="connsiteY5" fmla="*/ 174 h 218357"/>
                <a:gd name="connsiteX6" fmla="*/ 1865764 w 2143670"/>
                <a:gd name="connsiteY6" fmla="*/ 189948 h 218357"/>
                <a:gd name="connsiteX7" fmla="*/ 2045058 w 2143670"/>
                <a:gd name="connsiteY7" fmla="*/ 118230 h 218357"/>
                <a:gd name="connsiteX8" fmla="*/ 2143670 w 2143670"/>
                <a:gd name="connsiteY8" fmla="*/ 100301 h 218357"/>
                <a:gd name="connsiteX0" fmla="*/ 0 w 2143670"/>
                <a:gd name="connsiteY0" fmla="*/ 118361 h 220415"/>
                <a:gd name="connsiteX1" fmla="*/ 296940 w 2143670"/>
                <a:gd name="connsiteY1" fmla="*/ 2642 h 220415"/>
                <a:gd name="connsiteX2" fmla="*/ 565881 w 2143670"/>
                <a:gd name="connsiteY2" fmla="*/ 211168 h 220415"/>
                <a:gd name="connsiteX3" fmla="*/ 927090 w 2143670"/>
                <a:gd name="connsiteY3" fmla="*/ 3337 h 220415"/>
                <a:gd name="connsiteX4" fmla="*/ 1238234 w 2143670"/>
                <a:gd name="connsiteY4" fmla="*/ 220415 h 220415"/>
                <a:gd name="connsiteX5" fmla="*/ 1554619 w 2143670"/>
                <a:gd name="connsiteY5" fmla="*/ 2232 h 220415"/>
                <a:gd name="connsiteX6" fmla="*/ 1865764 w 2143670"/>
                <a:gd name="connsiteY6" fmla="*/ 192006 h 220415"/>
                <a:gd name="connsiteX7" fmla="*/ 2045058 w 2143670"/>
                <a:gd name="connsiteY7" fmla="*/ 120288 h 220415"/>
                <a:gd name="connsiteX8" fmla="*/ 2143670 w 2143670"/>
                <a:gd name="connsiteY8" fmla="*/ 102359 h 220415"/>
                <a:gd name="connsiteX0" fmla="*/ 0 w 2143670"/>
                <a:gd name="connsiteY0" fmla="*/ 117019 h 219073"/>
                <a:gd name="connsiteX1" fmla="*/ 296940 w 2143670"/>
                <a:gd name="connsiteY1" fmla="*/ 1300 h 219073"/>
                <a:gd name="connsiteX2" fmla="*/ 565881 w 2143670"/>
                <a:gd name="connsiteY2" fmla="*/ 209826 h 219073"/>
                <a:gd name="connsiteX3" fmla="*/ 927090 w 2143670"/>
                <a:gd name="connsiteY3" fmla="*/ 1995 h 219073"/>
                <a:gd name="connsiteX4" fmla="*/ 1238234 w 2143670"/>
                <a:gd name="connsiteY4" fmla="*/ 219073 h 219073"/>
                <a:gd name="connsiteX5" fmla="*/ 1554619 w 2143670"/>
                <a:gd name="connsiteY5" fmla="*/ 890 h 219073"/>
                <a:gd name="connsiteX6" fmla="*/ 1865764 w 2143670"/>
                <a:gd name="connsiteY6" fmla="*/ 190664 h 219073"/>
                <a:gd name="connsiteX7" fmla="*/ 2045058 w 2143670"/>
                <a:gd name="connsiteY7" fmla="*/ 118946 h 219073"/>
                <a:gd name="connsiteX8" fmla="*/ 2143670 w 2143670"/>
                <a:gd name="connsiteY8" fmla="*/ 101017 h 219073"/>
                <a:gd name="connsiteX0" fmla="*/ 0 w 2256332"/>
                <a:gd name="connsiteY0" fmla="*/ 124626 h 218820"/>
                <a:gd name="connsiteX1" fmla="*/ 409602 w 2256332"/>
                <a:gd name="connsiteY1" fmla="*/ 1047 h 218820"/>
                <a:gd name="connsiteX2" fmla="*/ 678543 w 2256332"/>
                <a:gd name="connsiteY2" fmla="*/ 209573 h 218820"/>
                <a:gd name="connsiteX3" fmla="*/ 1039752 w 2256332"/>
                <a:gd name="connsiteY3" fmla="*/ 1742 h 218820"/>
                <a:gd name="connsiteX4" fmla="*/ 1350896 w 2256332"/>
                <a:gd name="connsiteY4" fmla="*/ 218820 h 218820"/>
                <a:gd name="connsiteX5" fmla="*/ 1667281 w 2256332"/>
                <a:gd name="connsiteY5" fmla="*/ 637 h 218820"/>
                <a:gd name="connsiteX6" fmla="*/ 1978426 w 2256332"/>
                <a:gd name="connsiteY6" fmla="*/ 190411 h 218820"/>
                <a:gd name="connsiteX7" fmla="*/ 2157720 w 2256332"/>
                <a:gd name="connsiteY7" fmla="*/ 118693 h 218820"/>
                <a:gd name="connsiteX8" fmla="*/ 2256332 w 2256332"/>
                <a:gd name="connsiteY8" fmla="*/ 100764 h 218820"/>
                <a:gd name="connsiteX0" fmla="*/ 0 w 2256332"/>
                <a:gd name="connsiteY0" fmla="*/ 124626 h 218820"/>
                <a:gd name="connsiteX1" fmla="*/ 409602 w 2256332"/>
                <a:gd name="connsiteY1" fmla="*/ 1047 h 218820"/>
                <a:gd name="connsiteX2" fmla="*/ 678543 w 2256332"/>
                <a:gd name="connsiteY2" fmla="*/ 209573 h 218820"/>
                <a:gd name="connsiteX3" fmla="*/ 1039752 w 2256332"/>
                <a:gd name="connsiteY3" fmla="*/ 1742 h 218820"/>
                <a:gd name="connsiteX4" fmla="*/ 1350896 w 2256332"/>
                <a:gd name="connsiteY4" fmla="*/ 218820 h 218820"/>
                <a:gd name="connsiteX5" fmla="*/ 1667281 w 2256332"/>
                <a:gd name="connsiteY5" fmla="*/ 637 h 218820"/>
                <a:gd name="connsiteX6" fmla="*/ 1978426 w 2256332"/>
                <a:gd name="connsiteY6" fmla="*/ 190411 h 218820"/>
                <a:gd name="connsiteX7" fmla="*/ 2157720 w 2256332"/>
                <a:gd name="connsiteY7" fmla="*/ 118693 h 218820"/>
                <a:gd name="connsiteX8" fmla="*/ 2256332 w 2256332"/>
                <a:gd name="connsiteY8" fmla="*/ 100764 h 218820"/>
                <a:gd name="connsiteX0" fmla="*/ 0 w 2256332"/>
                <a:gd name="connsiteY0" fmla="*/ 124084 h 218278"/>
                <a:gd name="connsiteX1" fmla="*/ 409602 w 2256332"/>
                <a:gd name="connsiteY1" fmla="*/ 505 h 218278"/>
                <a:gd name="connsiteX2" fmla="*/ 678543 w 2256332"/>
                <a:gd name="connsiteY2" fmla="*/ 209031 h 218278"/>
                <a:gd name="connsiteX3" fmla="*/ 1039752 w 2256332"/>
                <a:gd name="connsiteY3" fmla="*/ 1200 h 218278"/>
                <a:gd name="connsiteX4" fmla="*/ 1350896 w 2256332"/>
                <a:gd name="connsiteY4" fmla="*/ 218278 h 218278"/>
                <a:gd name="connsiteX5" fmla="*/ 1667281 w 2256332"/>
                <a:gd name="connsiteY5" fmla="*/ 95 h 218278"/>
                <a:gd name="connsiteX6" fmla="*/ 1978426 w 2256332"/>
                <a:gd name="connsiteY6" fmla="*/ 189869 h 218278"/>
                <a:gd name="connsiteX7" fmla="*/ 2157720 w 2256332"/>
                <a:gd name="connsiteY7" fmla="*/ 118151 h 218278"/>
                <a:gd name="connsiteX8" fmla="*/ 2256332 w 2256332"/>
                <a:gd name="connsiteY8" fmla="*/ 100222 h 218278"/>
                <a:gd name="connsiteX0" fmla="*/ 0 w 2256332"/>
                <a:gd name="connsiteY0" fmla="*/ 123990 h 218184"/>
                <a:gd name="connsiteX1" fmla="*/ 409602 w 2256332"/>
                <a:gd name="connsiteY1" fmla="*/ 411 h 218184"/>
                <a:gd name="connsiteX2" fmla="*/ 678543 w 2256332"/>
                <a:gd name="connsiteY2" fmla="*/ 208937 h 218184"/>
                <a:gd name="connsiteX3" fmla="*/ 1039752 w 2256332"/>
                <a:gd name="connsiteY3" fmla="*/ 1106 h 218184"/>
                <a:gd name="connsiteX4" fmla="*/ 1350896 w 2256332"/>
                <a:gd name="connsiteY4" fmla="*/ 218184 h 218184"/>
                <a:gd name="connsiteX5" fmla="*/ 1667281 w 2256332"/>
                <a:gd name="connsiteY5" fmla="*/ 1 h 218184"/>
                <a:gd name="connsiteX6" fmla="*/ 1978426 w 2256332"/>
                <a:gd name="connsiteY6" fmla="*/ 189775 h 218184"/>
                <a:gd name="connsiteX7" fmla="*/ 2157720 w 2256332"/>
                <a:gd name="connsiteY7" fmla="*/ 118057 h 218184"/>
                <a:gd name="connsiteX8" fmla="*/ 2256332 w 2256332"/>
                <a:gd name="connsiteY8" fmla="*/ 100128 h 218184"/>
                <a:gd name="connsiteX0" fmla="*/ 0 w 2256332"/>
                <a:gd name="connsiteY0" fmla="*/ 124000 h 218194"/>
                <a:gd name="connsiteX1" fmla="*/ 409602 w 2256332"/>
                <a:gd name="connsiteY1" fmla="*/ 421 h 218194"/>
                <a:gd name="connsiteX2" fmla="*/ 678543 w 2256332"/>
                <a:gd name="connsiteY2" fmla="*/ 208947 h 218194"/>
                <a:gd name="connsiteX3" fmla="*/ 1039752 w 2256332"/>
                <a:gd name="connsiteY3" fmla="*/ 1116 h 218194"/>
                <a:gd name="connsiteX4" fmla="*/ 1350896 w 2256332"/>
                <a:gd name="connsiteY4" fmla="*/ 218194 h 218194"/>
                <a:gd name="connsiteX5" fmla="*/ 1667281 w 2256332"/>
                <a:gd name="connsiteY5" fmla="*/ 11 h 218194"/>
                <a:gd name="connsiteX6" fmla="*/ 1994146 w 2256332"/>
                <a:gd name="connsiteY6" fmla="*/ 208125 h 218194"/>
                <a:gd name="connsiteX7" fmla="*/ 2157720 w 2256332"/>
                <a:gd name="connsiteY7" fmla="*/ 118067 h 218194"/>
                <a:gd name="connsiteX8" fmla="*/ 2256332 w 2256332"/>
                <a:gd name="connsiteY8" fmla="*/ 100138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157720 w 2342794"/>
                <a:gd name="connsiteY7" fmla="*/ 118067 h 218194"/>
                <a:gd name="connsiteX8" fmla="*/ 2342794 w 2342794"/>
                <a:gd name="connsiteY8" fmla="*/ 97517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157720 w 2342794"/>
                <a:gd name="connsiteY7" fmla="*/ 118067 h 218194"/>
                <a:gd name="connsiteX8" fmla="*/ 2342794 w 2342794"/>
                <a:gd name="connsiteY8" fmla="*/ 97517 h 218194"/>
                <a:gd name="connsiteX0" fmla="*/ 0 w 2342794"/>
                <a:gd name="connsiteY0" fmla="*/ 124000 h 218194"/>
                <a:gd name="connsiteX1" fmla="*/ 409602 w 2342794"/>
                <a:gd name="connsiteY1" fmla="*/ 421 h 218194"/>
                <a:gd name="connsiteX2" fmla="*/ 678543 w 2342794"/>
                <a:gd name="connsiteY2" fmla="*/ 208947 h 218194"/>
                <a:gd name="connsiteX3" fmla="*/ 1039752 w 2342794"/>
                <a:gd name="connsiteY3" fmla="*/ 1116 h 218194"/>
                <a:gd name="connsiteX4" fmla="*/ 1350896 w 2342794"/>
                <a:gd name="connsiteY4" fmla="*/ 218194 h 218194"/>
                <a:gd name="connsiteX5" fmla="*/ 1667281 w 2342794"/>
                <a:gd name="connsiteY5" fmla="*/ 11 h 218194"/>
                <a:gd name="connsiteX6" fmla="*/ 1994146 w 2342794"/>
                <a:gd name="connsiteY6" fmla="*/ 208125 h 218194"/>
                <a:gd name="connsiteX7" fmla="*/ 2342794 w 2342794"/>
                <a:gd name="connsiteY7" fmla="*/ 9751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450216"/>
                <a:gd name="connsiteY0" fmla="*/ 124000 h 218194"/>
                <a:gd name="connsiteX1" fmla="*/ 409602 w 2450216"/>
                <a:gd name="connsiteY1" fmla="*/ 421 h 218194"/>
                <a:gd name="connsiteX2" fmla="*/ 678543 w 2450216"/>
                <a:gd name="connsiteY2" fmla="*/ 208947 h 218194"/>
                <a:gd name="connsiteX3" fmla="*/ 1039752 w 2450216"/>
                <a:gd name="connsiteY3" fmla="*/ 1116 h 218194"/>
                <a:gd name="connsiteX4" fmla="*/ 1350896 w 2450216"/>
                <a:gd name="connsiteY4" fmla="*/ 218194 h 218194"/>
                <a:gd name="connsiteX5" fmla="*/ 1667281 w 2450216"/>
                <a:gd name="connsiteY5" fmla="*/ 11 h 218194"/>
                <a:gd name="connsiteX6" fmla="*/ 1994146 w 2450216"/>
                <a:gd name="connsiteY6" fmla="*/ 208125 h 218194"/>
                <a:gd name="connsiteX7" fmla="*/ 2450216 w 2450216"/>
                <a:gd name="connsiteY7" fmla="*/ 92277 h 218194"/>
                <a:gd name="connsiteX0" fmla="*/ 0 w 2342793"/>
                <a:gd name="connsiteY0" fmla="*/ 111970 h 219264"/>
                <a:gd name="connsiteX1" fmla="*/ 302179 w 2342793"/>
                <a:gd name="connsiteY1" fmla="*/ 1491 h 219264"/>
                <a:gd name="connsiteX2" fmla="*/ 571120 w 2342793"/>
                <a:gd name="connsiteY2" fmla="*/ 210017 h 219264"/>
                <a:gd name="connsiteX3" fmla="*/ 932329 w 2342793"/>
                <a:gd name="connsiteY3" fmla="*/ 2186 h 219264"/>
                <a:gd name="connsiteX4" fmla="*/ 1243473 w 2342793"/>
                <a:gd name="connsiteY4" fmla="*/ 219264 h 219264"/>
                <a:gd name="connsiteX5" fmla="*/ 1559858 w 2342793"/>
                <a:gd name="connsiteY5" fmla="*/ 1081 h 219264"/>
                <a:gd name="connsiteX6" fmla="*/ 1886723 w 2342793"/>
                <a:gd name="connsiteY6" fmla="*/ 209195 h 219264"/>
                <a:gd name="connsiteX7" fmla="*/ 2342793 w 2342793"/>
                <a:gd name="connsiteY7" fmla="*/ 93347 h 219264"/>
                <a:gd name="connsiteX0" fmla="*/ 0 w 2342793"/>
                <a:gd name="connsiteY0" fmla="*/ 112199 h 219493"/>
                <a:gd name="connsiteX1" fmla="*/ 302179 w 2342793"/>
                <a:gd name="connsiteY1" fmla="*/ 1720 h 219493"/>
                <a:gd name="connsiteX2" fmla="*/ 571120 w 2342793"/>
                <a:gd name="connsiteY2" fmla="*/ 210246 h 219493"/>
                <a:gd name="connsiteX3" fmla="*/ 932329 w 2342793"/>
                <a:gd name="connsiteY3" fmla="*/ 2415 h 219493"/>
                <a:gd name="connsiteX4" fmla="*/ 1243473 w 2342793"/>
                <a:gd name="connsiteY4" fmla="*/ 219493 h 219493"/>
                <a:gd name="connsiteX5" fmla="*/ 1559858 w 2342793"/>
                <a:gd name="connsiteY5" fmla="*/ 1310 h 219493"/>
                <a:gd name="connsiteX6" fmla="*/ 1886723 w 2342793"/>
                <a:gd name="connsiteY6" fmla="*/ 209424 h 219493"/>
                <a:gd name="connsiteX7" fmla="*/ 2342793 w 2342793"/>
                <a:gd name="connsiteY7" fmla="*/ 93576 h 219493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900 h 218194"/>
                <a:gd name="connsiteX1" fmla="*/ 302179 w 2342793"/>
                <a:gd name="connsiteY1" fmla="*/ 421 h 218194"/>
                <a:gd name="connsiteX2" fmla="*/ 571120 w 2342793"/>
                <a:gd name="connsiteY2" fmla="*/ 208947 h 218194"/>
                <a:gd name="connsiteX3" fmla="*/ 932329 w 2342793"/>
                <a:gd name="connsiteY3" fmla="*/ 1116 h 218194"/>
                <a:gd name="connsiteX4" fmla="*/ 1243473 w 2342793"/>
                <a:gd name="connsiteY4" fmla="*/ 218194 h 218194"/>
                <a:gd name="connsiteX5" fmla="*/ 1559858 w 2342793"/>
                <a:gd name="connsiteY5" fmla="*/ 11 h 218194"/>
                <a:gd name="connsiteX6" fmla="*/ 1886723 w 2342793"/>
                <a:gd name="connsiteY6" fmla="*/ 208125 h 218194"/>
                <a:gd name="connsiteX7" fmla="*/ 2342793 w 2342793"/>
                <a:gd name="connsiteY7" fmla="*/ 92277 h 218194"/>
                <a:gd name="connsiteX0" fmla="*/ 0 w 2342793"/>
                <a:gd name="connsiteY0" fmla="*/ 110890 h 218184"/>
                <a:gd name="connsiteX1" fmla="*/ 302179 w 2342793"/>
                <a:gd name="connsiteY1" fmla="*/ 411 h 218184"/>
                <a:gd name="connsiteX2" fmla="*/ 571120 w 2342793"/>
                <a:gd name="connsiteY2" fmla="*/ 208937 h 218184"/>
                <a:gd name="connsiteX3" fmla="*/ 932329 w 2342793"/>
                <a:gd name="connsiteY3" fmla="*/ 1106 h 218184"/>
                <a:gd name="connsiteX4" fmla="*/ 1243473 w 2342793"/>
                <a:gd name="connsiteY4" fmla="*/ 218184 h 218184"/>
                <a:gd name="connsiteX5" fmla="*/ 1559858 w 2342793"/>
                <a:gd name="connsiteY5" fmla="*/ 1 h 218184"/>
                <a:gd name="connsiteX6" fmla="*/ 1889343 w 2342793"/>
                <a:gd name="connsiteY6" fmla="*/ 215975 h 218184"/>
                <a:gd name="connsiteX7" fmla="*/ 2342793 w 2342793"/>
                <a:gd name="connsiteY7" fmla="*/ 92267 h 218184"/>
                <a:gd name="connsiteX0" fmla="*/ 0 w 2342793"/>
                <a:gd name="connsiteY0" fmla="*/ 110890 h 218184"/>
                <a:gd name="connsiteX1" fmla="*/ 302179 w 2342793"/>
                <a:gd name="connsiteY1" fmla="*/ 411 h 218184"/>
                <a:gd name="connsiteX2" fmla="*/ 571120 w 2342793"/>
                <a:gd name="connsiteY2" fmla="*/ 208937 h 218184"/>
                <a:gd name="connsiteX3" fmla="*/ 932329 w 2342793"/>
                <a:gd name="connsiteY3" fmla="*/ 1106 h 218184"/>
                <a:gd name="connsiteX4" fmla="*/ 1243473 w 2342793"/>
                <a:gd name="connsiteY4" fmla="*/ 218184 h 218184"/>
                <a:gd name="connsiteX5" fmla="*/ 1559858 w 2342793"/>
                <a:gd name="connsiteY5" fmla="*/ 1 h 218184"/>
                <a:gd name="connsiteX6" fmla="*/ 1889343 w 2342793"/>
                <a:gd name="connsiteY6" fmla="*/ 215975 h 218184"/>
                <a:gd name="connsiteX7" fmla="*/ 2342793 w 2342793"/>
                <a:gd name="connsiteY7" fmla="*/ 92267 h 21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2793" h="218184">
                  <a:moveTo>
                    <a:pt x="0" y="110890"/>
                  </a:moveTo>
                  <a:cubicBezTo>
                    <a:pt x="138650" y="88964"/>
                    <a:pt x="204372" y="2411"/>
                    <a:pt x="302179" y="411"/>
                  </a:cubicBezTo>
                  <a:cubicBezTo>
                    <a:pt x="399986" y="-1589"/>
                    <a:pt x="466095" y="208821"/>
                    <a:pt x="571120" y="208937"/>
                  </a:cubicBezTo>
                  <a:cubicBezTo>
                    <a:pt x="676145" y="209053"/>
                    <a:pt x="820270" y="-435"/>
                    <a:pt x="932329" y="1106"/>
                  </a:cubicBezTo>
                  <a:cubicBezTo>
                    <a:pt x="1044388" y="2647"/>
                    <a:pt x="1138885" y="218368"/>
                    <a:pt x="1243473" y="218184"/>
                  </a:cubicBezTo>
                  <a:cubicBezTo>
                    <a:pt x="1348061" y="218000"/>
                    <a:pt x="1452213" y="369"/>
                    <a:pt x="1559858" y="1"/>
                  </a:cubicBezTo>
                  <a:cubicBezTo>
                    <a:pt x="1667503" y="-367"/>
                    <a:pt x="1787675" y="211077"/>
                    <a:pt x="1889343" y="215975"/>
                  </a:cubicBezTo>
                  <a:cubicBezTo>
                    <a:pt x="1991011" y="220873"/>
                    <a:pt x="1989811" y="91730"/>
                    <a:pt x="2342793" y="92267"/>
                  </a:cubicBezTo>
                </a:path>
              </a:pathLst>
            </a:cu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002785" y="1419036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細かい水滴</a:t>
            </a:r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を飛ばす</a:t>
            </a:r>
          </a:p>
        </p:txBody>
      </p:sp>
      <p:sp>
        <p:nvSpPr>
          <p:cNvPr id="14" name="角丸四角形吹き出し 13"/>
          <p:cNvSpPr>
            <a:spLocks/>
          </p:cNvSpPr>
          <p:nvPr/>
        </p:nvSpPr>
        <p:spPr>
          <a:xfrm>
            <a:off x="4942998" y="3517697"/>
            <a:ext cx="2822400" cy="1853486"/>
          </a:xfrm>
          <a:prstGeom prst="wedgeRoundRectCallout">
            <a:avLst>
              <a:gd name="adj1" fmla="val -73656"/>
              <a:gd name="adj2" fmla="val -506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水の気化熱で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どれだけ涼しく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なるのか？</a:t>
            </a:r>
          </a:p>
        </p:txBody>
      </p:sp>
    </p:spTree>
    <p:extLst>
      <p:ext uri="{BB962C8B-B14F-4D97-AF65-F5344CB8AC3E}">
        <p14:creationId xmlns:p14="http://schemas.microsoft.com/office/powerpoint/2010/main" val="361252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蒸発熱で冷却するモデル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634683" y="764704"/>
                <a:ext cx="8064896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en-US" dirty="0"/>
                  <a:t>の乾燥空気を水の蒸発熱で冷却。</a:t>
                </a:r>
                <a:endParaRPr lang="en-US" altLang="ja-JP" dirty="0"/>
              </a:p>
              <a:p>
                <a:r>
                  <a:rPr lang="ja-JP" altLang="en-US" dirty="0">
                    <a:latin typeface="Cambria Math" panose="02040503050406030204" pitchFamily="18" charset="0"/>
                  </a:rPr>
                  <a:t>水を最大限蒸発させる。</a:t>
                </a: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669992"/>
              </a:xfrm>
              <a:prstGeom prst="rect">
                <a:avLst/>
              </a:prstGeom>
              <a:blipFill rotWithShape="1">
                <a:blip r:embed="rId2"/>
                <a:stretch>
                  <a:fillRect l="-605" t="-7273" b="-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2834073" y="1942341"/>
              <a:ext cx="775367" cy="746720"/>
              <a:chOff x="2834073" y="1942341"/>
              <a:chExt cx="775367" cy="746720"/>
            </a:xfrm>
          </p:grpSpPr>
          <p:grpSp>
            <p:nvGrpSpPr>
              <p:cNvPr id="6" name="グループ化 5"/>
              <p:cNvGrpSpPr>
                <a:grpSpLocks noChangeAspect="1"/>
              </p:cNvGrpSpPr>
              <p:nvPr/>
            </p:nvGrpSpPr>
            <p:grpSpPr>
              <a:xfrm rot="1338023">
                <a:off x="2834073" y="2248051"/>
                <a:ext cx="774086" cy="108012"/>
                <a:chOff x="3851920" y="1988840"/>
                <a:chExt cx="3096344" cy="432048"/>
              </a:xfrm>
            </p:grpSpPr>
            <p:sp>
              <p:nvSpPr>
                <p:cNvPr id="14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角丸四角形 14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円/楕円 15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" name="グループ化 6"/>
              <p:cNvGrpSpPr>
                <a:grpSpLocks noChangeAspect="1"/>
              </p:cNvGrpSpPr>
              <p:nvPr/>
            </p:nvGrpSpPr>
            <p:grpSpPr>
              <a:xfrm rot="1338023">
                <a:off x="2835354" y="1942341"/>
                <a:ext cx="774086" cy="108012"/>
                <a:chOff x="3851920" y="1988840"/>
                <a:chExt cx="3096344" cy="432048"/>
              </a:xfrm>
            </p:grpSpPr>
            <p:sp>
              <p:nvSpPr>
                <p:cNvPr id="11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角丸四角形 11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円/楕円 12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涙形 7"/>
              <p:cNvSpPr>
                <a:spLocks noChangeAspect="1"/>
              </p:cNvSpPr>
              <p:nvPr/>
            </p:nvSpPr>
            <p:spPr>
              <a:xfrm rot="18900000">
                <a:off x="3564284" y="2202130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涙形 8"/>
              <p:cNvSpPr>
                <a:spLocks noChangeAspect="1"/>
              </p:cNvSpPr>
              <p:nvPr/>
            </p:nvSpPr>
            <p:spPr>
              <a:xfrm rot="18900000">
                <a:off x="3565723" y="2507842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涙形 9"/>
              <p:cNvSpPr>
                <a:spLocks noChangeAspect="1"/>
              </p:cNvSpPr>
              <p:nvPr/>
            </p:nvSpPr>
            <p:spPr>
              <a:xfrm rot="18900000">
                <a:off x="3565723" y="2645861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3995936" y="5210578"/>
              <a:ext cx="1508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乾燥空気 </a:t>
              </a:r>
              <a:r>
                <a:rPr kumimoji="1"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1</a:t>
              </a: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㎥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34785" y="2017262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水 </a:t>
              </a:r>
              <a:r>
                <a: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30g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667131" y="3238552"/>
              <a:ext cx="981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30℃</a:t>
              </a:r>
            </a:p>
            <a:p>
              <a:r>
                <a: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1</a:t>
              </a:r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気圧</a:t>
              </a:r>
              <a:endPara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湿度 </a:t>
              </a:r>
              <a:r>
                <a:rPr kumimoji="1"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0%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05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形吹き出し 9"/>
          <p:cNvSpPr/>
          <p:nvPr/>
        </p:nvSpPr>
        <p:spPr>
          <a:xfrm>
            <a:off x="7393199" y="1900299"/>
            <a:ext cx="1750800" cy="473965"/>
          </a:xfrm>
          <a:prstGeom prst="wedgeEllipseCallout">
            <a:avLst>
              <a:gd name="adj1" fmla="val -57807"/>
              <a:gd name="adj2" fmla="val -3479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最大限蒸発させる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式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/>
              <p:cNvSpPr/>
              <p:nvPr/>
            </p:nvSpPr>
            <p:spPr>
              <a:xfrm>
                <a:off x="251520" y="764704"/>
                <a:ext cx="4176464" cy="2973608"/>
              </a:xfrm>
              <a:prstGeom prst="roundRect">
                <a:avLst>
                  <a:gd name="adj" fmla="val 5932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水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1g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蒸発での温度変化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dirty="0">
                          <a:latin typeface="Cambria Math"/>
                        </a:rPr>
                        <m:t>⊿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 dirty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 dirty="0">
                              <a:latin typeface="Cambria Math"/>
                            </a:rPr>
                            <m:t>⊿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ja-JP" dirty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/>
                            </a:rPr>
                            <m:t>air</m:t>
                          </m:r>
                          <m:r>
                            <a:rPr lang="en-US" altLang="ja-JP" dirty="0">
                              <a:latin typeface="Cambria Math"/>
                            </a:rPr>
                            <m:t>)</m:t>
                          </m:r>
                          <m:r>
                            <a:rPr lang="ja-JP" altLang="en-US" i="1" dirty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r>
                  <a:rPr lang="ja-JP" altLang="en-US" dirty="0">
                    <a:latin typeface="Cambria Math" panose="02040503050406030204" pitchFamily="18" charset="0"/>
                  </a:rPr>
                  <a:t>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[g]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蒸発させたときの温度変化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0" dirty="0">
                          <a:latin typeface="Cambria Math"/>
                        </a:rPr>
                        <m:t>⊿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𝑇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=−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𝑦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b="0" i="1" dirty="0" smtClean="0">
                              <a:latin typeface="Cambria Math"/>
                            </a:rPr>
                            <m:t>⊿</m:t>
                          </m:r>
                          <m:r>
                            <a:rPr lang="en-US" altLang="ja-JP" b="0" i="1" dirty="0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ja-JP" b="0" i="0" dirty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/>
                            </a:rPr>
                            <m:t>air</m:t>
                          </m:r>
                          <m:r>
                            <a:rPr lang="en-US" altLang="ja-JP" b="0" i="0" dirty="0" smtClean="0">
                              <a:latin typeface="Cambria Math"/>
                            </a:rPr>
                            <m:t>)</m:t>
                          </m:r>
                          <m:r>
                            <a:rPr lang="ja-JP" altLang="en-US" b="0" i="1" dirty="0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8" name="角丸四角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2973608"/>
              </a:xfrm>
              <a:prstGeom prst="roundRect">
                <a:avLst>
                  <a:gd name="adj" fmla="val 5932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716016" y="980728"/>
                <a:ext cx="36004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⊿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水の気化熱 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ja-JP" i="1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air)	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空気の比熱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空気の質量密度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飽和水蒸気量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気温（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セルシウス度）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温度（絶対温度）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ja-JP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−273.15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80728"/>
                <a:ext cx="36004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t="-2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31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143315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[kg/㎥]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143315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  <a:gridCol w="1451915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"/>
                          <a:stretch>
                            <a:fillRect l="-99582" t="-109836" r="-99582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"/>
                          <a:stretch>
                            <a:fillRect l="-200420" t="-109836" b="-5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定数値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5764614"/>
            <a:ext cx="432048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水の気化熱、比熱　</a:t>
            </a:r>
            <a:r>
              <a:rPr lang="ja-JP" altLang="en-US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3"/>
              </a:rPr>
              <a:t>水の話</a:t>
            </a:r>
            <a:r>
              <a:rPr lang="ja-JP" altLang="en-US" sz="900" dirty="0">
                <a:hlinkClick r:id="rId3"/>
              </a:rPr>
              <a:t>～化学の鉄人小林映章が「水」を斬る！～</a:t>
            </a:r>
            <a:r>
              <a:rPr lang="en-US" altLang="ja-JP" sz="900" dirty="0">
                <a:hlinkClick r:id="rId3"/>
              </a:rPr>
              <a:t>/</a:t>
            </a:r>
            <a:r>
              <a:rPr lang="ja-JP" altLang="en-US" sz="900" dirty="0">
                <a:hlinkClick r:id="rId3"/>
              </a:rPr>
              <a:t> </a:t>
            </a:r>
            <a:r>
              <a:rPr lang="en-US" altLang="ja-JP" sz="900" dirty="0">
                <a:hlinkClick r:id="rId3"/>
              </a:rPr>
              <a:t>『1.2.3</a:t>
            </a:r>
            <a:r>
              <a:rPr lang="ja-JP" altLang="en-US" sz="900" dirty="0">
                <a:hlinkClick r:id="rId3"/>
              </a:rPr>
              <a:t>　水の注目すべき特性</a:t>
            </a:r>
            <a:r>
              <a:rPr lang="en-US" altLang="ja-JP" sz="900" dirty="0">
                <a:hlinkClick r:id="rId3"/>
              </a:rPr>
              <a:t>(2) ―</a:t>
            </a:r>
            <a:r>
              <a:rPr lang="ja-JP" altLang="en-US" sz="900" dirty="0">
                <a:hlinkClick r:id="rId3"/>
              </a:rPr>
              <a:t>比熱容量、気化熱、融解熱、熱伝導率</a:t>
            </a:r>
            <a:r>
              <a:rPr lang="en-US" altLang="ja-JP" sz="900" dirty="0">
                <a:hlinkClick r:id="rId3"/>
              </a:rPr>
              <a:t>―』</a:t>
            </a:r>
            <a:r>
              <a:rPr lang="ja-JP" altLang="en-US" sz="900" dirty="0"/>
              <a:t>より</a:t>
            </a:r>
            <a:br>
              <a:rPr lang="ja-JP" altLang="ja-JP" sz="600" dirty="0">
                <a:latin typeface="+mn-ea"/>
              </a:rPr>
            </a:br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空気の比熱　</a:t>
            </a:r>
            <a:r>
              <a:rPr lang="en-US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HAKKO</a:t>
            </a:r>
            <a:r>
              <a:rPr lang="ja-JP" altLang="en-US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八光電気</a:t>
            </a:r>
            <a:r>
              <a:rPr lang="en-US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/Q&amp;A</a:t>
            </a:r>
            <a:r>
              <a:rPr lang="ja-JP" altLang="en-US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キット</a:t>
            </a:r>
            <a:r>
              <a:rPr lang="en-US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/『</a:t>
            </a:r>
            <a:r>
              <a:rPr lang="ja-JP" altLang="en-US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各種物質の性質： 気体の性質</a:t>
            </a:r>
            <a:r>
              <a:rPr lang="en-US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4"/>
              </a:rPr>
              <a:t>』</a:t>
            </a:r>
            <a:r>
              <a:rPr lang="ja-JP" altLang="en-US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より</a:t>
            </a:r>
            <a:endParaRPr lang="ja-JP" altLang="ja-JP" dirty="0">
              <a:latin typeface="+mn-ea"/>
            </a:endParaRPr>
          </a:p>
          <a:p>
            <a:r>
              <a:rPr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飽和水蒸気量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900" u="sng" dirty="0">
                <a:hlinkClick r:id="rId5"/>
              </a:rPr>
              <a:t>JIS Z 8806:2001 </a:t>
            </a:r>
            <a:r>
              <a:rPr lang="ja-JP" altLang="en-US" sz="900" u="sng" dirty="0">
                <a:hlinkClick r:id="rId5"/>
              </a:rPr>
              <a:t>湿度−測定方法 </a:t>
            </a:r>
            <a:r>
              <a:rPr lang="en-US" altLang="ja-JP" sz="900" u="sng" dirty="0">
                <a:hlinkClick r:id="rId5"/>
              </a:rPr>
              <a:t>- </a:t>
            </a:r>
            <a:r>
              <a:rPr lang="ja-JP" altLang="en-US" sz="900" u="sng" dirty="0">
                <a:hlinkClick r:id="rId5"/>
              </a:rPr>
              <a:t>日本工業規格の簡易閲覧</a:t>
            </a:r>
            <a:endParaRPr lang="ja-JP" altLang="en-US" sz="900" dirty="0"/>
          </a:p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空気の密度</a:t>
            </a:r>
            <a:r>
              <a:rPr lang="ja-JP" altLang="en-US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　</a:t>
            </a:r>
            <a:r>
              <a:rPr lang="en-US" altLang="ja-JP" sz="900" dirty="0">
                <a:hlinkClick r:id="rId6"/>
              </a:rPr>
              <a:t> 『</a:t>
            </a:r>
            <a:r>
              <a:rPr lang="ja-JP" altLang="en-US" sz="900" dirty="0">
                <a:hlinkClick r:id="rId6"/>
              </a:rPr>
              <a:t>空気</a:t>
            </a:r>
            <a:r>
              <a:rPr lang="en-US" altLang="ja-JP" sz="900" dirty="0">
                <a:hlinkClick r:id="rId6"/>
              </a:rPr>
              <a:t>』</a:t>
            </a:r>
            <a:r>
              <a:rPr lang="ja-JP" altLang="en-US" sz="900" dirty="0">
                <a:hlinkClick r:id="rId6"/>
              </a:rPr>
              <a:t> </a:t>
            </a:r>
            <a:r>
              <a:rPr lang="en-US" altLang="ja-JP" sz="900" dirty="0">
                <a:hlinkClick r:id="rId6"/>
              </a:rPr>
              <a:t>- </a:t>
            </a:r>
            <a:r>
              <a:rPr lang="en-US" altLang="ja-JP" sz="900" dirty="0">
                <a:hlinkClick r:id="rId7"/>
              </a:rPr>
              <a:t>Yahoo!</a:t>
            </a:r>
            <a:r>
              <a:rPr lang="ja-JP" altLang="en-US" sz="900" dirty="0">
                <a:hlinkClick r:id="rId7"/>
              </a:rPr>
              <a:t>辞書</a:t>
            </a:r>
            <a:r>
              <a:rPr lang="ja-JP" altLang="en-US" sz="900" dirty="0"/>
              <a:t>　　日本大百科全書</a:t>
            </a:r>
            <a:r>
              <a:rPr lang="en-US" altLang="ja-JP" sz="900" dirty="0"/>
              <a:t>(</a:t>
            </a:r>
            <a:r>
              <a:rPr lang="ja-JP" altLang="en-US" sz="900" dirty="0"/>
              <a:t>ニッポニカ</a:t>
            </a:r>
            <a:r>
              <a:rPr lang="en-US" altLang="ja-JP" sz="900" dirty="0"/>
              <a:t>)</a:t>
            </a:r>
            <a:r>
              <a:rPr lang="ja-JP" altLang="en-US" sz="900" dirty="0"/>
              <a:t>の解説より</a:t>
            </a:r>
            <a:endParaRPr lang="en-US" altLang="ja-JP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⊿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　　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=2.25×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[J/g] 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ja-JP" i="1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air)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[J/kg K]</a:t>
                </a:r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altLang="ja-JP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</a:t>
                </a:r>
                <a:r>
                  <a:rPr lang="ja-JP" altLang="en-US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空気の重さ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飽和水蒸気量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  <a:blipFill rotWithShape="1">
                <a:blip r:embed="rId9"/>
                <a:stretch>
                  <a:fillRect t="-3046" b="-7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角丸四角形 15"/>
              <p:cNvSpPr/>
              <p:nvPr/>
            </p:nvSpPr>
            <p:spPr>
              <a:xfrm>
                <a:off x="251520" y="764704"/>
                <a:ext cx="4176464" cy="2973608"/>
              </a:xfrm>
              <a:prstGeom prst="roundRect">
                <a:avLst>
                  <a:gd name="adj" fmla="val 5932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水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1g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蒸発での温度変化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dirty="0">
                          <a:latin typeface="Cambria Math"/>
                        </a:rPr>
                        <m:t>⊿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 dirty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 dirty="0">
                              <a:latin typeface="Cambria Math"/>
                            </a:rPr>
                            <m:t>⊿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ja-JP" dirty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/>
                            </a:rPr>
                            <m:t>air</m:t>
                          </m:r>
                          <m:r>
                            <a:rPr lang="en-US" altLang="ja-JP" dirty="0">
                              <a:latin typeface="Cambria Math"/>
                            </a:rPr>
                            <m:t>)</m:t>
                          </m:r>
                          <m:r>
                            <a:rPr lang="ja-JP" altLang="en-US" i="1" dirty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r>
                  <a:rPr lang="ja-JP" altLang="en-US" dirty="0">
                    <a:latin typeface="Cambria Math" panose="02040503050406030204" pitchFamily="18" charset="0"/>
                  </a:rPr>
                  <a:t>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[g]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蒸発させたときの温度変化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0" dirty="0">
                          <a:latin typeface="Cambria Math"/>
                        </a:rPr>
                        <m:t>⊿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𝑇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=−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𝑦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b="0" i="1" dirty="0" smtClean="0">
                              <a:latin typeface="Cambria Math"/>
                            </a:rPr>
                            <m:t>⊿</m:t>
                          </m:r>
                          <m:r>
                            <a:rPr lang="en-US" altLang="ja-JP" b="0" i="1" dirty="0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ja-JP" b="0" i="0" dirty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/>
                            </a:rPr>
                            <m:t>air</m:t>
                          </m:r>
                          <m:r>
                            <a:rPr lang="en-US" altLang="ja-JP" b="0" i="0" dirty="0" smtClean="0">
                              <a:latin typeface="Cambria Math"/>
                            </a:rPr>
                            <m:t>)</m:t>
                          </m:r>
                          <m:r>
                            <a:rPr lang="ja-JP" altLang="en-US" b="0" i="1" dirty="0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6" name="角丸四角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2973608"/>
              </a:xfrm>
              <a:prstGeom prst="roundRect">
                <a:avLst>
                  <a:gd name="adj" fmla="val 5932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形吹き出し 18"/>
          <p:cNvSpPr/>
          <p:nvPr/>
        </p:nvSpPr>
        <p:spPr>
          <a:xfrm>
            <a:off x="7393199" y="1900299"/>
            <a:ext cx="1750800" cy="473965"/>
          </a:xfrm>
          <a:prstGeom prst="wedgeEllipseCallout">
            <a:avLst>
              <a:gd name="adj1" fmla="val -57807"/>
              <a:gd name="adj2" fmla="val -3479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最大限蒸発させる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FABB865-3E79-43CA-8F4C-EA9049010A1B}"/>
              </a:ext>
            </a:extLst>
          </p:cNvPr>
          <p:cNvGrpSpPr/>
          <p:nvPr/>
        </p:nvGrpSpPr>
        <p:grpSpPr>
          <a:xfrm>
            <a:off x="6012160" y="5627628"/>
            <a:ext cx="2710236" cy="646331"/>
            <a:chOff x="1043608" y="4311580"/>
            <a:chExt cx="2710236" cy="646331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DDB7DD-1AC0-4ADE-B576-D0BA87CE66A8}"/>
                </a:ext>
              </a:extLst>
            </p:cNvPr>
            <p:cNvSpPr txBox="1"/>
            <p:nvPr/>
          </p:nvSpPr>
          <p:spPr>
            <a:xfrm>
              <a:off x="1043608" y="4311580"/>
              <a:ext cx="2278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各サイトで値が違う。</a:t>
              </a:r>
              <a:endParaRPr kumimoji="1" lang="en-US" altLang="ja-JP" dirty="0"/>
            </a:p>
            <a:p>
              <a:r>
                <a:rPr kumimoji="1" lang="ja-JP" altLang="en-US" dirty="0"/>
                <a:t>比較して値を選んだ。</a:t>
              </a:r>
            </a:p>
          </p:txBody>
        </p:sp>
        <p:sp>
          <p:nvSpPr>
            <p:cNvPr id="17" name="動作設定ボタン : 進む/次へ 5">
              <a:hlinkClick r:id="rId11" action="ppaction://hlinkpres?slideindex=1&amp;slidetitle=空気の密度" highlightClick="1"/>
              <a:extLst>
                <a:ext uri="{FF2B5EF4-FFF2-40B4-BE49-F238E27FC236}">
                  <a16:creationId xmlns:a16="http://schemas.microsoft.com/office/drawing/2014/main" id="{B7B65D87-5B87-41FF-AF3D-BD48D8568BA2}"/>
                </a:ext>
              </a:extLst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ForwardNex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99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形吹き出し 47"/>
          <p:cNvSpPr/>
          <p:nvPr/>
        </p:nvSpPr>
        <p:spPr>
          <a:xfrm>
            <a:off x="5940153" y="2338025"/>
            <a:ext cx="1750800" cy="473965"/>
          </a:xfrm>
          <a:prstGeom prst="wedgeEllipseCallout">
            <a:avLst>
              <a:gd name="adj1" fmla="val -27719"/>
              <a:gd name="adj2" fmla="val -93507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最大限蒸発させる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173222" y="4063858"/>
            <a:ext cx="2333060" cy="2266828"/>
            <a:chOff x="2699792" y="1811194"/>
            <a:chExt cx="3888432" cy="3778046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75" name="直方体 74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直方体 75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2834073" y="1942341"/>
              <a:ext cx="775367" cy="746720"/>
              <a:chOff x="2834073" y="1942341"/>
              <a:chExt cx="775367" cy="746720"/>
            </a:xfrm>
          </p:grpSpPr>
          <p:grpSp>
            <p:nvGrpSpPr>
              <p:cNvPr id="45" name="グループ化 44"/>
              <p:cNvGrpSpPr>
                <a:grpSpLocks noChangeAspect="1"/>
              </p:cNvGrpSpPr>
              <p:nvPr/>
            </p:nvGrpSpPr>
            <p:grpSpPr>
              <a:xfrm rot="1338023">
                <a:off x="2834073" y="2248051"/>
                <a:ext cx="774086" cy="108012"/>
                <a:chOff x="3851920" y="1988840"/>
                <a:chExt cx="3096344" cy="432048"/>
              </a:xfrm>
            </p:grpSpPr>
            <p:sp>
              <p:nvSpPr>
                <p:cNvPr id="58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角丸四角形 58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/楕円 73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6" name="グループ化 45"/>
              <p:cNvGrpSpPr>
                <a:grpSpLocks noChangeAspect="1"/>
              </p:cNvGrpSpPr>
              <p:nvPr/>
            </p:nvGrpSpPr>
            <p:grpSpPr>
              <a:xfrm rot="1338023">
                <a:off x="2835354" y="1942341"/>
                <a:ext cx="774086" cy="108012"/>
                <a:chOff x="3851920" y="1988840"/>
                <a:chExt cx="3096344" cy="432048"/>
              </a:xfrm>
            </p:grpSpPr>
            <p:sp>
              <p:nvSpPr>
                <p:cNvPr id="53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角丸四角形 55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円/楕円 56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0" name="涙形 49"/>
              <p:cNvSpPr>
                <a:spLocks noChangeAspect="1"/>
              </p:cNvSpPr>
              <p:nvPr/>
            </p:nvSpPr>
            <p:spPr>
              <a:xfrm rot="18900000">
                <a:off x="3564284" y="2202130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涙形 50"/>
              <p:cNvSpPr>
                <a:spLocks noChangeAspect="1"/>
              </p:cNvSpPr>
              <p:nvPr/>
            </p:nvSpPr>
            <p:spPr>
              <a:xfrm rot="18900000">
                <a:off x="3565723" y="2507842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涙形 51"/>
              <p:cNvSpPr>
                <a:spLocks noChangeAspect="1"/>
              </p:cNvSpPr>
              <p:nvPr/>
            </p:nvSpPr>
            <p:spPr>
              <a:xfrm rot="18900000">
                <a:off x="3565723" y="2645861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2894340" y="3515550"/>
              <a:ext cx="2268783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乾燥空気 </a:t>
              </a:r>
              <a:r>
                <a: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1</a:t>
              </a:r>
              <a:r>
                <a:rPr kumimoji="1"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㎥</a:t>
              </a:r>
              <a:endPara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734785" y="2017262"/>
              <a:ext cx="1234846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水 </a:t>
              </a:r>
              <a:r>
                <a:rPr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30g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759720" y="4973687"/>
              <a:ext cx="1082561" cy="61555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30℃</a:t>
              </a: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⊿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　　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=2.25×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[J/g] 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ja-JP" i="1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air)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[J/kg K]</a:t>
                </a:r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≈1.2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(30℃)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30.3</m:t>
                    </m:r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kg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3046" b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251520" y="764704"/>
            <a:ext cx="4176464" cy="2973608"/>
            <a:chOff x="251520" y="764704"/>
            <a:chExt cx="4176464" cy="2973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角丸四角形 43"/>
                <p:cNvSpPr/>
                <p:nvPr/>
              </p:nvSpPr>
              <p:spPr>
                <a:xfrm>
                  <a:off x="251520" y="764704"/>
                  <a:ext cx="4176464" cy="2973608"/>
                </a:xfrm>
                <a:prstGeom prst="roundRect">
                  <a:avLst>
                    <a:gd name="adj" fmla="val 5932"/>
                  </a:avLst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水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1g</a:t>
                  </a:r>
                  <a:r>
                    <a:rPr lang="ja-JP" altLang="en-US" dirty="0">
                      <a:latin typeface="Cambria Math" panose="02040503050406030204" pitchFamily="18" charset="0"/>
                    </a:rPr>
                    <a:t>蒸発での温度変化</a:t>
                  </a:r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endParaRPr lang="en-US" altLang="ja-JP" dirty="0"/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dirty="0">
                            <a:latin typeface="Cambria Math"/>
                          </a:rPr>
                          <m:t>⊿</m:t>
                        </m:r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dirty="0">
                                <a:latin typeface="Cambria Math"/>
                              </a:rPr>
                              <m:t>⊿</m:t>
                            </m:r>
                            <m:r>
                              <a:rPr lang="en-US" altLang="ja-JP" i="1" dirty="0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ja-JP" dirty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/>
                              </a:rPr>
                              <m:t>air</m:t>
                            </m:r>
                            <m:r>
                              <a:rPr lang="en-US" altLang="ja-JP" dirty="0">
                                <a:latin typeface="Cambria Math"/>
                              </a:rPr>
                              <m:t>)</m:t>
                            </m:r>
                            <m:r>
                              <a:rPr lang="ja-JP" altLang="en-US" i="1" dirty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altLang="ja-JP" dirty="0"/>
                </a:p>
                <a:p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水</a:t>
                  </a:r>
                  <a:r>
                    <a:rPr lang="en-US" altLang="ja-JP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30.3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g</a:t>
                  </a:r>
                  <a:r>
                    <a:rPr lang="ja-JP" altLang="en-US" dirty="0">
                      <a:latin typeface="Cambria Math" panose="02040503050406030204" pitchFamily="18" charset="0"/>
                    </a:rPr>
                    <a:t>蒸発させたときの温度変化</a:t>
                  </a:r>
                  <a14:m>
                    <m:oMath xmlns:m="http://schemas.openxmlformats.org/officeDocument/2006/math">
                      <m:r>
                        <a:rPr lang="ja-JP" altLang="en-US" i="1" dirty="0" smtClean="0">
                          <a:latin typeface="Cambria Math"/>
                        </a:rPr>
                        <m:t>⊿</m:t>
                      </m:r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ja-JP" i="1" dirty="0">
                    <a:latin typeface="Cambria Math" panose="02040503050406030204" pitchFamily="18" charset="0"/>
                  </a:endParaRPr>
                </a:p>
                <a:p>
                  <a:endParaRPr lang="en-US" altLang="ja-JP" dirty="0"/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i="0" dirty="0">
                            <a:latin typeface="Cambria Math"/>
                          </a:rPr>
                          <m:t>⊿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=−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b="0" i="1" dirty="0" smtClean="0">
                                <a:latin typeface="Cambria Math"/>
                              </a:rPr>
                              <m:t>⊿</m:t>
                            </m:r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ja-JP" b="0" i="0" dirty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dirty="0" smtClean="0">
                                <a:latin typeface="Cambria Math"/>
                              </a:rPr>
                              <m:t>air</m:t>
                            </m:r>
                            <m:r>
                              <a:rPr lang="en-US" altLang="ja-JP" b="0" i="0" dirty="0" smtClean="0">
                                <a:latin typeface="Cambria Math"/>
                              </a:rPr>
                              <m:t>)</m:t>
                            </m:r>
                            <m:r>
                              <a:rPr lang="ja-JP" altLang="en-US" b="0" i="1" dirty="0" smtClean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altLang="ja-JP" dirty="0"/>
                </a:p>
                <a:p>
                  <a:endParaRPr lang="en-US" altLang="ja-JP" dirty="0"/>
                </a:p>
              </p:txBody>
            </p:sp>
          </mc:Choice>
          <mc:Fallback xmlns="">
            <p:sp>
              <p:nvSpPr>
                <p:cNvPr id="44" name="角丸四角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764704"/>
                  <a:ext cx="4176464" cy="2973608"/>
                </a:xfrm>
                <a:prstGeom prst="roundRect">
                  <a:avLst>
                    <a:gd name="adj" fmla="val 5932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正方形/長方形 39"/>
            <p:cNvSpPr/>
            <p:nvPr/>
          </p:nvSpPr>
          <p:spPr>
            <a:xfrm>
              <a:off x="1481369" y="1340768"/>
              <a:ext cx="1434445" cy="69606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anchor="ctr" anchorCtr="0">
              <a:noAutofit/>
            </a:bodyPr>
            <a:lstStyle/>
            <a:p>
              <a:endParaRPr lang="en-US" altLang="ja-JP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430431" y="2733547"/>
              <a:ext cx="1585451" cy="69606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anchor="ctr" anchorCtr="0">
              <a:noAutofit/>
            </a:bodyPr>
            <a:lstStyle/>
            <a:p>
              <a:endParaRPr lang="en-US" altLang="ja-JP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正方形/長方形 38"/>
                <p:cNvSpPr/>
                <p:nvPr/>
              </p:nvSpPr>
              <p:spPr>
                <a:xfrm>
                  <a:off x="1426725" y="1342800"/>
                  <a:ext cx="1129050" cy="696066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none" lIns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ja-JP" i="1" dirty="0">
                            <a:latin typeface="Cambria Math"/>
                          </a:rPr>
                          <m:t>1.9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[℃]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39" name="正方形/長方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25" y="1342800"/>
                  <a:ext cx="1129050" cy="6960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1430431" y="2733547"/>
                  <a:ext cx="1095852" cy="69615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none" lIns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/>
                          </a:rPr>
                          <m:t>− 57.6</m:t>
                        </m:r>
                        <m:r>
                          <a:rPr lang="en-US" altLang="ja-JP" i="1" dirty="0" smtClean="0">
                            <a:latin typeface="Cambria Math"/>
                          </a:rPr>
                          <m:t>[</m:t>
                        </m:r>
                        <m:r>
                          <a:rPr lang="ja-JP" altLang="en-US" b="0" i="1" dirty="0" smtClean="0">
                            <a:latin typeface="Cambria Math"/>
                          </a:rPr>
                          <m:t>℃</m:t>
                        </m:r>
                        <m:r>
                          <a:rPr lang="en-US" altLang="ja-JP" i="1" dirty="0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431" y="2733547"/>
                  <a:ext cx="1095852" cy="696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911" r="-3352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238408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[kg/㎥]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238408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  <a:gridCol w="1451915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8"/>
                          <a:stretch>
                            <a:fillRect l="-99582" t="-109836" r="-99582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8"/>
                          <a:stretch>
                            <a:fillRect l="-200420" t="-109836" b="-5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46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⊿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　　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=2.25×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[J/g] 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ja-JP" i="1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air)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[J/kg K]</a:t>
                </a:r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≈1.2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(30℃)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30.3</m:t>
                    </m:r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kg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3046" b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320074" y="4005064"/>
            <a:ext cx="1555373" cy="1511218"/>
            <a:chOff x="2699792" y="1811194"/>
            <a:chExt cx="3888432" cy="377804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2834073" y="1942341"/>
              <a:ext cx="775367" cy="746720"/>
              <a:chOff x="2834073" y="1942341"/>
              <a:chExt cx="775367" cy="746720"/>
            </a:xfrm>
          </p:grpSpPr>
          <p:grpSp>
            <p:nvGrpSpPr>
              <p:cNvPr id="21" name="グループ化 20"/>
              <p:cNvGrpSpPr>
                <a:grpSpLocks noChangeAspect="1"/>
              </p:cNvGrpSpPr>
              <p:nvPr/>
            </p:nvGrpSpPr>
            <p:grpSpPr>
              <a:xfrm rot="1338023">
                <a:off x="2834073" y="2248051"/>
                <a:ext cx="774086" cy="108012"/>
                <a:chOff x="3851920" y="1988840"/>
                <a:chExt cx="3096344" cy="432048"/>
              </a:xfrm>
            </p:grpSpPr>
            <p:sp>
              <p:nvSpPr>
                <p:cNvPr id="29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角丸四角形 29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円/楕円 30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" name="グループ化 21"/>
              <p:cNvGrpSpPr>
                <a:grpSpLocks noChangeAspect="1"/>
              </p:cNvGrpSpPr>
              <p:nvPr/>
            </p:nvGrpSpPr>
            <p:grpSpPr>
              <a:xfrm rot="1338023">
                <a:off x="2835354" y="1942341"/>
                <a:ext cx="774086" cy="108012"/>
                <a:chOff x="3851920" y="1988840"/>
                <a:chExt cx="3096344" cy="432048"/>
              </a:xfrm>
            </p:grpSpPr>
            <p:sp>
              <p:nvSpPr>
                <p:cNvPr id="26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角丸四角形 26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円/楕円 27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涙形 22"/>
              <p:cNvSpPr>
                <a:spLocks noChangeAspect="1"/>
              </p:cNvSpPr>
              <p:nvPr/>
            </p:nvSpPr>
            <p:spPr>
              <a:xfrm rot="18900000">
                <a:off x="3564284" y="2202130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涙形 23"/>
              <p:cNvSpPr>
                <a:spLocks noChangeAspect="1"/>
              </p:cNvSpPr>
              <p:nvPr/>
            </p:nvSpPr>
            <p:spPr>
              <a:xfrm rot="18900000">
                <a:off x="3565723" y="2507842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涙形 24"/>
              <p:cNvSpPr>
                <a:spLocks noChangeAspect="1"/>
              </p:cNvSpPr>
              <p:nvPr/>
            </p:nvSpPr>
            <p:spPr>
              <a:xfrm rot="18900000">
                <a:off x="3565723" y="2645861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2867292" y="3700217"/>
              <a:ext cx="3311005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乾燥空気</a:t>
              </a:r>
              <a:r>
                <a:rPr kumimoji="1" lang="en-US" altLang="ja-JP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</a:rPr>
                <a:t>㎥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734784" y="2017262"/>
              <a:ext cx="1736052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水</a:t>
              </a:r>
              <a:r>
                <a:rPr lang="en-US" altLang="ja-JP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30g</a:t>
              </a:r>
              <a:endParaRPr kumimoji="1" lang="ja-JP" altLang="en-US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555776" y="4005064"/>
            <a:ext cx="1555373" cy="1511218"/>
            <a:chOff x="2555776" y="4005064"/>
            <a:chExt cx="1555373" cy="1511218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555776" y="4005064"/>
              <a:ext cx="1555373" cy="1511218"/>
              <a:chOff x="2699792" y="1811194"/>
              <a:chExt cx="3888432" cy="3778046"/>
            </a:xfrm>
          </p:grpSpPr>
          <p:sp>
            <p:nvSpPr>
              <p:cNvPr id="50" name="直方体 49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直方体 50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2579440" y="4760673"/>
              <a:ext cx="1473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湿った</a:t>
              </a:r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空気</a:t>
              </a:r>
              <a:r>
                <a:rPr kumimoji="1" lang="en-US" altLang="ja-JP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</a:rPr>
                <a:t>㎥</a:t>
              </a:r>
            </a:p>
          </p:txBody>
        </p:sp>
      </p:grpSp>
      <p:sp>
        <p:nvSpPr>
          <p:cNvPr id="8" name="右矢印 7"/>
          <p:cNvSpPr/>
          <p:nvPr/>
        </p:nvSpPr>
        <p:spPr>
          <a:xfrm>
            <a:off x="2035989" y="4807024"/>
            <a:ext cx="328330" cy="29220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2292" y="5369529"/>
            <a:ext cx="649537" cy="369332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altLang="ja-JP" dirty="0"/>
              <a:t>30</a:t>
            </a:r>
            <a:r>
              <a:rPr lang="ja-JP" altLang="en-US" dirty="0"/>
              <a:t>℃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55776" y="5369529"/>
            <a:ext cx="1342034" cy="369332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ja-JP" altLang="en-US" dirty="0"/>
              <a:t>氷点下</a:t>
            </a:r>
            <a:r>
              <a:rPr lang="en-US" altLang="ja-JP" dirty="0"/>
              <a:t>28</a:t>
            </a:r>
            <a:r>
              <a:rPr lang="ja-JP" altLang="en-US" dirty="0"/>
              <a:t>℃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51520" y="764704"/>
            <a:ext cx="4176464" cy="2973608"/>
            <a:chOff x="251520" y="764704"/>
            <a:chExt cx="4176464" cy="2973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角丸四角形 43"/>
                <p:cNvSpPr/>
                <p:nvPr/>
              </p:nvSpPr>
              <p:spPr>
                <a:xfrm>
                  <a:off x="251520" y="764704"/>
                  <a:ext cx="4176464" cy="2973608"/>
                </a:xfrm>
                <a:prstGeom prst="roundRect">
                  <a:avLst>
                    <a:gd name="adj" fmla="val 5932"/>
                  </a:avLst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水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1g</a:t>
                  </a:r>
                  <a:r>
                    <a:rPr lang="ja-JP" altLang="en-US" dirty="0">
                      <a:latin typeface="Cambria Math" panose="02040503050406030204" pitchFamily="18" charset="0"/>
                    </a:rPr>
                    <a:t>蒸発での温度変化</a:t>
                  </a:r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endParaRPr lang="en-US" altLang="ja-JP" dirty="0"/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dirty="0">
                            <a:latin typeface="Cambria Math"/>
                          </a:rPr>
                          <m:t>⊿</m:t>
                        </m:r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dirty="0">
                                <a:latin typeface="Cambria Math"/>
                              </a:rPr>
                              <m:t>⊿</m:t>
                            </m:r>
                            <m:r>
                              <a:rPr lang="en-US" altLang="ja-JP" i="1" dirty="0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ja-JP" dirty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/>
                              </a:rPr>
                              <m:t>air</m:t>
                            </m:r>
                            <m:r>
                              <a:rPr lang="en-US" altLang="ja-JP" dirty="0">
                                <a:latin typeface="Cambria Math"/>
                              </a:rPr>
                              <m:t>)</m:t>
                            </m:r>
                            <m:r>
                              <a:rPr lang="ja-JP" altLang="en-US" i="1" dirty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altLang="ja-JP" dirty="0"/>
                </a:p>
                <a:p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水</a:t>
                  </a:r>
                  <a:r>
                    <a:rPr lang="en-US" altLang="ja-JP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30.3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g</a:t>
                  </a:r>
                  <a:r>
                    <a:rPr lang="ja-JP" altLang="en-US" dirty="0">
                      <a:latin typeface="Cambria Math" panose="02040503050406030204" pitchFamily="18" charset="0"/>
                    </a:rPr>
                    <a:t>蒸発させたときの温度変化</a:t>
                  </a:r>
                  <a14:m>
                    <m:oMath xmlns:m="http://schemas.openxmlformats.org/officeDocument/2006/math">
                      <m:r>
                        <a:rPr lang="ja-JP" altLang="en-US" i="1" dirty="0" smtClean="0">
                          <a:latin typeface="Cambria Math"/>
                        </a:rPr>
                        <m:t>⊿</m:t>
                      </m:r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ja-JP" i="1" dirty="0">
                    <a:latin typeface="Cambria Math" panose="02040503050406030204" pitchFamily="18" charset="0"/>
                  </a:endParaRPr>
                </a:p>
                <a:p>
                  <a:endParaRPr lang="en-US" altLang="ja-JP" dirty="0"/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i="0" dirty="0">
                            <a:latin typeface="Cambria Math"/>
                          </a:rPr>
                          <m:t>⊿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=−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b="0" i="1" dirty="0" smtClean="0">
                                <a:latin typeface="Cambria Math"/>
                              </a:rPr>
                              <m:t>⊿</m:t>
                            </m:r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ja-JP" b="0" i="0" dirty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dirty="0" smtClean="0">
                                <a:latin typeface="Cambria Math"/>
                              </a:rPr>
                              <m:t>air</m:t>
                            </m:r>
                            <m:r>
                              <a:rPr lang="en-US" altLang="ja-JP" b="0" i="0" dirty="0" smtClean="0">
                                <a:latin typeface="Cambria Math"/>
                              </a:rPr>
                              <m:t>)</m:t>
                            </m:r>
                            <m:r>
                              <a:rPr lang="ja-JP" altLang="en-US" b="0" i="1" dirty="0" smtClean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altLang="ja-JP" dirty="0"/>
                </a:p>
                <a:p>
                  <a:endParaRPr lang="en-US" altLang="ja-JP" dirty="0"/>
                </a:p>
              </p:txBody>
            </p:sp>
          </mc:Choice>
          <mc:Fallback xmlns="">
            <p:sp>
              <p:nvSpPr>
                <p:cNvPr id="44" name="角丸四角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764704"/>
                  <a:ext cx="4176464" cy="2973608"/>
                </a:xfrm>
                <a:prstGeom prst="roundRect">
                  <a:avLst>
                    <a:gd name="adj" fmla="val 5932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正方形/長方形 39"/>
            <p:cNvSpPr/>
            <p:nvPr/>
          </p:nvSpPr>
          <p:spPr>
            <a:xfrm>
              <a:off x="1481369" y="1340768"/>
              <a:ext cx="1434445" cy="69606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anchor="ctr" anchorCtr="0">
              <a:noAutofit/>
            </a:bodyPr>
            <a:lstStyle/>
            <a:p>
              <a:endParaRPr lang="en-US" altLang="ja-JP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430431" y="2733547"/>
              <a:ext cx="1585451" cy="69606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anchor="ctr" anchorCtr="0">
              <a:noAutofit/>
            </a:bodyPr>
            <a:lstStyle/>
            <a:p>
              <a:endParaRPr lang="en-US" altLang="ja-JP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正方形/長方形 38"/>
                <p:cNvSpPr/>
                <p:nvPr/>
              </p:nvSpPr>
              <p:spPr>
                <a:xfrm>
                  <a:off x="1426725" y="1342800"/>
                  <a:ext cx="1129050" cy="696066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none" lIns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ja-JP" i="1" dirty="0">
                            <a:latin typeface="Cambria Math"/>
                          </a:rPr>
                          <m:t>1.9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[℃]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39" name="正方形/長方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25" y="1342800"/>
                  <a:ext cx="1129050" cy="6960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1430431" y="2733547"/>
                  <a:ext cx="1095852" cy="69615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none" lIns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/>
                          </a:rPr>
                          <m:t>− 57.6</m:t>
                        </m:r>
                        <m:r>
                          <a:rPr lang="en-US" altLang="ja-JP" i="1" dirty="0" smtClean="0">
                            <a:latin typeface="Cambria Math"/>
                          </a:rPr>
                          <m:t>[</m:t>
                        </m:r>
                        <m:r>
                          <a:rPr lang="ja-JP" altLang="en-US" b="0" i="1" dirty="0" smtClean="0">
                            <a:latin typeface="Cambria Math"/>
                          </a:rPr>
                          <m:t>℃</m:t>
                        </m:r>
                        <m:r>
                          <a:rPr lang="en-US" altLang="ja-JP" i="1" dirty="0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431" y="2733547"/>
                  <a:ext cx="1095852" cy="6961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911" r="-3352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計算結果</a:t>
            </a:r>
          </a:p>
        </p:txBody>
      </p:sp>
      <p:sp>
        <p:nvSpPr>
          <p:cNvPr id="47" name="円形吹き出し 46"/>
          <p:cNvSpPr/>
          <p:nvPr/>
        </p:nvSpPr>
        <p:spPr>
          <a:xfrm>
            <a:off x="5940153" y="2338025"/>
            <a:ext cx="1750800" cy="473965"/>
          </a:xfrm>
          <a:prstGeom prst="wedgeEllipseCallout">
            <a:avLst>
              <a:gd name="adj1" fmla="val -27719"/>
              <a:gd name="adj2" fmla="val -93507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最大限蒸発させる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表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238408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[kg/㎥]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表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238408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  <a:gridCol w="1451915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9"/>
                          <a:stretch>
                            <a:fillRect l="-99582" t="-109836" r="-99582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9"/>
                          <a:stretch>
                            <a:fillRect l="-200420" t="-109836" b="-5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380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表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110322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oMath>
                          </a14:m>
                          <a:r>
                            <a:rPr lang="en-US" altLang="ja-JP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[kg/㎥]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表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110322"/>
                  </p:ext>
                </p:extLst>
              </p:nvPr>
            </p:nvGraphicFramePr>
            <p:xfrm>
              <a:off x="4572000" y="2997265"/>
              <a:ext cx="435574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  <a:gridCol w="1451915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  <a:r>
                            <a:rPr kumimoji="1" lang="ja-JP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気圧での飽和水蒸気量と密度 </a:t>
                          </a:r>
                          <a:endParaRPr kumimoji="1" lang="ja-JP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B="3600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"/>
                          <a:stretch>
                            <a:fillRect l="-99582" t="-109836" r="-99582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"/>
                          <a:stretch>
                            <a:fillRect l="-200420" t="-109836" b="-5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1.128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1.165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1.205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1.247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latin typeface="Cambria Math" panose="02040503050406030204" pitchFamily="18" charset="0"/>
                            </a:rPr>
                            <a:t>1.293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43" name="グループ化 42"/>
          <p:cNvGrpSpPr>
            <a:grpSpLocks noChangeAspect="1"/>
          </p:cNvGrpSpPr>
          <p:nvPr/>
        </p:nvGrpSpPr>
        <p:grpSpPr>
          <a:xfrm>
            <a:off x="320074" y="4005064"/>
            <a:ext cx="1555373" cy="1511218"/>
            <a:chOff x="2699792" y="1811194"/>
            <a:chExt cx="3888432" cy="3778046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68" name="直方体 67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直方体 68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834073" y="1942341"/>
              <a:ext cx="775367" cy="746720"/>
              <a:chOff x="2834073" y="1942341"/>
              <a:chExt cx="775367" cy="746720"/>
            </a:xfrm>
          </p:grpSpPr>
          <p:grpSp>
            <p:nvGrpSpPr>
              <p:cNvPr id="49" name="グループ化 48"/>
              <p:cNvGrpSpPr>
                <a:grpSpLocks noChangeAspect="1"/>
              </p:cNvGrpSpPr>
              <p:nvPr/>
            </p:nvGrpSpPr>
            <p:grpSpPr>
              <a:xfrm rot="1338023">
                <a:off x="2834073" y="2248051"/>
                <a:ext cx="774086" cy="108012"/>
                <a:chOff x="3851920" y="1988840"/>
                <a:chExt cx="3096344" cy="432048"/>
              </a:xfrm>
            </p:grpSpPr>
            <p:sp>
              <p:nvSpPr>
                <p:cNvPr id="65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角丸四角形 65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/楕円 66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4" name="グループ化 53"/>
              <p:cNvGrpSpPr>
                <a:grpSpLocks noChangeAspect="1"/>
              </p:cNvGrpSpPr>
              <p:nvPr/>
            </p:nvGrpSpPr>
            <p:grpSpPr>
              <a:xfrm rot="1338023">
                <a:off x="2835354" y="1942341"/>
                <a:ext cx="774086" cy="108012"/>
                <a:chOff x="3851920" y="1988840"/>
                <a:chExt cx="3096344" cy="432048"/>
              </a:xfrm>
            </p:grpSpPr>
            <p:sp>
              <p:nvSpPr>
                <p:cNvPr id="62" name="円/楕円 4"/>
                <p:cNvSpPr>
                  <a:spLocks noChangeAspect="1"/>
                </p:cNvSpPr>
                <p:nvPr/>
              </p:nvSpPr>
              <p:spPr>
                <a:xfrm>
                  <a:off x="5796136" y="2132856"/>
                  <a:ext cx="1152128" cy="288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28" h="288032">
                      <a:moveTo>
                        <a:pt x="0" y="0"/>
                      </a:moveTo>
                      <a:lnTo>
                        <a:pt x="1152128" y="0"/>
                      </a:lnTo>
                      <a:cubicBezTo>
                        <a:pt x="1152128" y="159076"/>
                        <a:pt x="894215" y="288032"/>
                        <a:pt x="576064" y="288032"/>
                      </a:cubicBezTo>
                      <a:cubicBezTo>
                        <a:pt x="257913" y="288032"/>
                        <a:pt x="0" y="15907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角丸四角形 62"/>
                <p:cNvSpPr/>
                <p:nvPr/>
              </p:nvSpPr>
              <p:spPr>
                <a:xfrm>
                  <a:off x="3851920" y="2101308"/>
                  <a:ext cx="1973632" cy="7200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円/楕円 63"/>
                <p:cNvSpPr>
                  <a:spLocks noChangeAspect="1"/>
                </p:cNvSpPr>
                <p:nvPr/>
              </p:nvSpPr>
              <p:spPr>
                <a:xfrm>
                  <a:off x="5796136" y="1988840"/>
                  <a:ext cx="1152128" cy="2880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" name="涙形 54"/>
              <p:cNvSpPr>
                <a:spLocks noChangeAspect="1"/>
              </p:cNvSpPr>
              <p:nvPr/>
            </p:nvSpPr>
            <p:spPr>
              <a:xfrm rot="18900000">
                <a:off x="3564284" y="2202130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涙形 59"/>
              <p:cNvSpPr>
                <a:spLocks noChangeAspect="1"/>
              </p:cNvSpPr>
              <p:nvPr/>
            </p:nvSpPr>
            <p:spPr>
              <a:xfrm rot="18900000">
                <a:off x="3565723" y="2507842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涙形 60"/>
              <p:cNvSpPr>
                <a:spLocks noChangeAspect="1"/>
              </p:cNvSpPr>
              <p:nvPr/>
            </p:nvSpPr>
            <p:spPr>
              <a:xfrm rot="18900000">
                <a:off x="3565723" y="2645861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2867292" y="3700217"/>
              <a:ext cx="3311005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乾燥空気</a:t>
              </a:r>
              <a:r>
                <a:rPr kumimoji="1" lang="en-US" altLang="ja-JP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</a:rPr>
                <a:t>㎥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734784" y="2017262"/>
              <a:ext cx="1736052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水</a:t>
              </a:r>
              <a:r>
                <a:rPr lang="en-US" altLang="ja-JP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30g</a:t>
              </a:r>
              <a:endParaRPr kumimoji="1" lang="ja-JP" altLang="en-US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2555776" y="4005064"/>
            <a:ext cx="1555373" cy="1511218"/>
            <a:chOff x="2555776" y="4005064"/>
            <a:chExt cx="1555373" cy="1511218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2555776" y="4005064"/>
              <a:ext cx="1555373" cy="1511218"/>
              <a:chOff x="2699792" y="1811194"/>
              <a:chExt cx="3888432" cy="3778046"/>
            </a:xfrm>
          </p:grpSpPr>
          <p:sp>
            <p:nvSpPr>
              <p:cNvPr id="73" name="直方体 72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直方体 7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テキスト ボックス 71"/>
            <p:cNvSpPr txBox="1"/>
            <p:nvPr/>
          </p:nvSpPr>
          <p:spPr>
            <a:xfrm>
              <a:off x="2579440" y="4760673"/>
              <a:ext cx="1473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湿った</a:t>
              </a:r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空気</a:t>
              </a:r>
              <a:r>
                <a:rPr kumimoji="1" lang="en-US" altLang="ja-JP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16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</a:rPr>
                <a:t>㎥</a:t>
              </a:r>
            </a:p>
          </p:txBody>
        </p:sp>
      </p:grpSp>
      <p:sp>
        <p:nvSpPr>
          <p:cNvPr id="75" name="右矢印 74"/>
          <p:cNvSpPr/>
          <p:nvPr/>
        </p:nvSpPr>
        <p:spPr>
          <a:xfrm>
            <a:off x="2035989" y="4807024"/>
            <a:ext cx="328330" cy="29220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62292" y="5369529"/>
            <a:ext cx="649537" cy="36933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5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altLang="ja-JP" dirty="0"/>
              <a:t>30</a:t>
            </a:r>
            <a:r>
              <a:rPr lang="ja-JP" altLang="en-US" dirty="0"/>
              <a:t>℃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555776" y="5369529"/>
            <a:ext cx="1342034" cy="36933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5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ja-JP" altLang="en-US" dirty="0"/>
              <a:t>氷点下</a:t>
            </a:r>
            <a:r>
              <a:rPr lang="en-US" altLang="ja-JP" dirty="0"/>
              <a:t>28</a:t>
            </a:r>
            <a:r>
              <a:rPr lang="ja-JP" altLang="en-US" dirty="0"/>
              <a:t>℃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⊿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　　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=2.25×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[J/g] 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ja-JP" i="1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air)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[J/kg K]</a:t>
                </a:r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≈1.2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(30℃)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30.3</m:t>
                    </m:r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kg</m:t>
                    </m:r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600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3046" b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フリーフォーム 55"/>
          <p:cNvSpPr/>
          <p:nvPr/>
        </p:nvSpPr>
        <p:spPr>
          <a:xfrm>
            <a:off x="2542315" y="5267252"/>
            <a:ext cx="1467068" cy="683540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7" name="それらしい大きさ"/>
          <p:cNvSpPr txBox="1"/>
          <p:nvPr/>
        </p:nvSpPr>
        <p:spPr>
          <a:xfrm>
            <a:off x="2542315" y="5885250"/>
            <a:ext cx="146706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冷えすぎ！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それらしい大きさ"/>
          <p:cNvSpPr txBox="1"/>
          <p:nvPr/>
        </p:nvSpPr>
        <p:spPr>
          <a:xfrm>
            <a:off x="6637041" y="5885250"/>
            <a:ext cx="249299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水蒸気は過飽和状態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フリーフォーム 58"/>
          <p:cNvSpPr/>
          <p:nvPr/>
        </p:nvSpPr>
        <p:spPr>
          <a:xfrm>
            <a:off x="6358631" y="5514460"/>
            <a:ext cx="264346" cy="543954"/>
          </a:xfrm>
          <a:custGeom>
            <a:avLst/>
            <a:gdLst>
              <a:gd name="connsiteX0" fmla="*/ 271306 w 619594"/>
              <a:gd name="connsiteY0" fmla="*/ 0 h 2331217"/>
              <a:gd name="connsiteX1" fmla="*/ 612950 w 619594"/>
              <a:gd name="connsiteY1" fmla="*/ 1306286 h 2331217"/>
              <a:gd name="connsiteX2" fmla="*/ 0 w 619594"/>
              <a:gd name="connsiteY2" fmla="*/ 2331217 h 2331217"/>
              <a:gd name="connsiteX3" fmla="*/ 0 w 619594"/>
              <a:gd name="connsiteY3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3" fmla="*/ 0 w 681824"/>
              <a:gd name="connsiteY3" fmla="*/ 2331217 h 2331217"/>
              <a:gd name="connsiteX0" fmla="*/ 278805 w 689323"/>
              <a:gd name="connsiteY0" fmla="*/ 0 h 2421534"/>
              <a:gd name="connsiteX1" fmla="*/ 620449 w 689323"/>
              <a:gd name="connsiteY1" fmla="*/ 1306286 h 2421534"/>
              <a:gd name="connsiteX2" fmla="*/ 7499 w 689323"/>
              <a:gd name="connsiteY2" fmla="*/ 2331217 h 2421534"/>
              <a:gd name="connsiteX3" fmla="*/ 298901 w 689323"/>
              <a:gd name="connsiteY3" fmla="*/ 2381459 h 2421534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94039"/>
              <a:gd name="connsiteY0" fmla="*/ 0 h 2331217"/>
              <a:gd name="connsiteX1" fmla="*/ 633046 w 694039"/>
              <a:gd name="connsiteY1" fmla="*/ 1276141 h 2331217"/>
              <a:gd name="connsiteX2" fmla="*/ 0 w 69403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91402 w 651521"/>
              <a:gd name="connsiteY0" fmla="*/ 0 h 2361362"/>
              <a:gd name="connsiteX1" fmla="*/ 633046 w 651521"/>
              <a:gd name="connsiteY1" fmla="*/ 1306286 h 2361362"/>
              <a:gd name="connsiteX2" fmla="*/ 0 w 651521"/>
              <a:gd name="connsiteY2" fmla="*/ 2361362 h 2361362"/>
              <a:gd name="connsiteX0" fmla="*/ 291402 w 637688"/>
              <a:gd name="connsiteY0" fmla="*/ 0 h 2361362"/>
              <a:gd name="connsiteX1" fmla="*/ 633046 w 637688"/>
              <a:gd name="connsiteY1" fmla="*/ 1306286 h 2361362"/>
              <a:gd name="connsiteX2" fmla="*/ 0 w 637688"/>
              <a:gd name="connsiteY2" fmla="*/ 2361362 h 2361362"/>
              <a:gd name="connsiteX0" fmla="*/ 0 w 419452"/>
              <a:gd name="connsiteY0" fmla="*/ 0 h 2481942"/>
              <a:gd name="connsiteX1" fmla="*/ 341644 w 419452"/>
              <a:gd name="connsiteY1" fmla="*/ 1306286 h 2481942"/>
              <a:gd name="connsiteX2" fmla="*/ 211016 w 419452"/>
              <a:gd name="connsiteY2" fmla="*/ 2481942 h 2481942"/>
              <a:gd name="connsiteX0" fmla="*/ 0 w 348822"/>
              <a:gd name="connsiteY0" fmla="*/ 0 h 2481942"/>
              <a:gd name="connsiteX1" fmla="*/ 341644 w 348822"/>
              <a:gd name="connsiteY1" fmla="*/ 1306286 h 2481942"/>
              <a:gd name="connsiteX2" fmla="*/ 211016 w 348822"/>
              <a:gd name="connsiteY2" fmla="*/ 2481942 h 2481942"/>
              <a:gd name="connsiteX0" fmla="*/ 0 w 211016"/>
              <a:gd name="connsiteY0" fmla="*/ 0 h 2481942"/>
              <a:gd name="connsiteX1" fmla="*/ 211016 w 211016"/>
              <a:gd name="connsiteY1" fmla="*/ 2481942 h 2481942"/>
              <a:gd name="connsiteX0" fmla="*/ 0 w 222148"/>
              <a:gd name="connsiteY0" fmla="*/ 0 h 2481942"/>
              <a:gd name="connsiteX1" fmla="*/ 211016 w 222148"/>
              <a:gd name="connsiteY1" fmla="*/ 2481942 h 2481942"/>
              <a:gd name="connsiteX0" fmla="*/ 0 w 227708"/>
              <a:gd name="connsiteY0" fmla="*/ 0 h 2481942"/>
              <a:gd name="connsiteX1" fmla="*/ 211016 w 227708"/>
              <a:gd name="connsiteY1" fmla="*/ 2481942 h 2481942"/>
              <a:gd name="connsiteX0" fmla="*/ 0 w 291097"/>
              <a:gd name="connsiteY0" fmla="*/ 0 h 1946921"/>
              <a:gd name="connsiteX1" fmla="*/ 279110 w 291097"/>
              <a:gd name="connsiteY1" fmla="*/ 1946921 h 1946921"/>
              <a:gd name="connsiteX0" fmla="*/ 401827 w 433410"/>
              <a:gd name="connsiteY0" fmla="*/ 0 h 886606"/>
              <a:gd name="connsiteX1" fmla="*/ 0 w 433410"/>
              <a:gd name="connsiteY1" fmla="*/ 886606 h 886606"/>
              <a:gd name="connsiteX0" fmla="*/ 403474 w 430922"/>
              <a:gd name="connsiteY0" fmla="*/ 0 h 886606"/>
              <a:gd name="connsiteX1" fmla="*/ 1647 w 430922"/>
              <a:gd name="connsiteY1" fmla="*/ 886606 h 886606"/>
              <a:gd name="connsiteX0" fmla="*/ 405918 w 405918"/>
              <a:gd name="connsiteY0" fmla="*/ 0 h 886606"/>
              <a:gd name="connsiteX1" fmla="*/ 4091 w 405918"/>
              <a:gd name="connsiteY1" fmla="*/ 886606 h 886606"/>
              <a:gd name="connsiteX0" fmla="*/ 3289115 w 3289115"/>
              <a:gd name="connsiteY0" fmla="*/ 2013443 h 2015411"/>
              <a:gd name="connsiteX1" fmla="*/ 327 w 3289115"/>
              <a:gd name="connsiteY1" fmla="*/ 58253 h 2015411"/>
              <a:gd name="connsiteX0" fmla="*/ 126127 w 126127"/>
              <a:gd name="connsiteY0" fmla="*/ 547280 h 552228"/>
              <a:gd name="connsiteX1" fmla="*/ 68616 w 126127"/>
              <a:gd name="connsiteY1" fmla="*/ 128196 h 552228"/>
              <a:gd name="connsiteX0" fmla="*/ 164735 w 164735"/>
              <a:gd name="connsiteY0" fmla="*/ 419084 h 434114"/>
              <a:gd name="connsiteX1" fmla="*/ 107224 w 164735"/>
              <a:gd name="connsiteY1" fmla="*/ 0 h 434114"/>
              <a:gd name="connsiteX0" fmla="*/ 436884 w 436884"/>
              <a:gd name="connsiteY0" fmla="*/ 504423 h 516472"/>
              <a:gd name="connsiteX1" fmla="*/ 35057 w 436884"/>
              <a:gd name="connsiteY1" fmla="*/ 0 h 516472"/>
              <a:gd name="connsiteX0" fmla="*/ 110141 w 185059"/>
              <a:gd name="connsiteY0" fmla="*/ 444686 h 458682"/>
              <a:gd name="connsiteX1" fmla="*/ 185059 w 185059"/>
              <a:gd name="connsiteY1" fmla="*/ 0 h 458682"/>
              <a:gd name="connsiteX0" fmla="*/ 110141 w 185059"/>
              <a:gd name="connsiteY0" fmla="*/ 444686 h 444686"/>
              <a:gd name="connsiteX1" fmla="*/ 185059 w 185059"/>
              <a:gd name="connsiteY1" fmla="*/ 0 h 444686"/>
              <a:gd name="connsiteX0" fmla="*/ 46569 w 584990"/>
              <a:gd name="connsiteY0" fmla="*/ 640966 h 640966"/>
              <a:gd name="connsiteX1" fmla="*/ 584990 w 584990"/>
              <a:gd name="connsiteY1" fmla="*/ 0 h 640966"/>
              <a:gd name="connsiteX0" fmla="*/ 233182 w 233181"/>
              <a:gd name="connsiteY0" fmla="*/ 461754 h 461754"/>
              <a:gd name="connsiteX1" fmla="*/ 69727 w 233181"/>
              <a:gd name="connsiteY1" fmla="*/ 0 h 461754"/>
              <a:gd name="connsiteX0" fmla="*/ 274284 w 274285"/>
              <a:gd name="connsiteY0" fmla="*/ 487356 h 487356"/>
              <a:gd name="connsiteX1" fmla="*/ 57857 w 274285"/>
              <a:gd name="connsiteY1" fmla="*/ 0 h 487356"/>
              <a:gd name="connsiteX0" fmla="*/ 367529 w 367529"/>
              <a:gd name="connsiteY0" fmla="*/ 487356 h 487356"/>
              <a:gd name="connsiteX1" fmla="*/ 151102 w 367529"/>
              <a:gd name="connsiteY1" fmla="*/ 0 h 4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529" h="487356">
                <a:moveTo>
                  <a:pt x="367529" y="487356"/>
                </a:moveTo>
                <a:cubicBezTo>
                  <a:pt x="148924" y="407129"/>
                  <a:pt x="-203716" y="317409"/>
                  <a:pt x="151102" y="0"/>
                </a:cubicBezTo>
              </a:path>
            </a:pathLst>
          </a:custGeom>
          <a:noFill/>
          <a:ln w="50800">
            <a:solidFill>
              <a:srgbClr val="FF3399">
                <a:alpha val="49804"/>
              </a:srgb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51520" y="764704"/>
            <a:ext cx="4176464" cy="2973608"/>
            <a:chOff x="251520" y="764704"/>
            <a:chExt cx="4176464" cy="2973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角丸四角形 43"/>
                <p:cNvSpPr/>
                <p:nvPr/>
              </p:nvSpPr>
              <p:spPr>
                <a:xfrm>
                  <a:off x="251520" y="764704"/>
                  <a:ext cx="4176464" cy="2973608"/>
                </a:xfrm>
                <a:prstGeom prst="roundRect">
                  <a:avLst>
                    <a:gd name="adj" fmla="val 5932"/>
                  </a:avLst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水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1g</a:t>
                  </a:r>
                  <a:r>
                    <a:rPr lang="ja-JP" altLang="en-US" dirty="0">
                      <a:latin typeface="Cambria Math" panose="02040503050406030204" pitchFamily="18" charset="0"/>
                    </a:rPr>
                    <a:t>蒸発での温度変化</a:t>
                  </a:r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endParaRPr lang="en-US" altLang="ja-JP" dirty="0"/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dirty="0">
                            <a:latin typeface="Cambria Math"/>
                          </a:rPr>
                          <m:t>⊿</m:t>
                        </m:r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dirty="0">
                                <a:latin typeface="Cambria Math"/>
                              </a:rPr>
                              <m:t>⊿</m:t>
                            </m:r>
                            <m:r>
                              <a:rPr lang="en-US" altLang="ja-JP" i="1" dirty="0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ja-JP" dirty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/>
                              </a:rPr>
                              <m:t>air</m:t>
                            </m:r>
                            <m:r>
                              <a:rPr lang="en-US" altLang="ja-JP" dirty="0">
                                <a:latin typeface="Cambria Math"/>
                              </a:rPr>
                              <m:t>)</m:t>
                            </m:r>
                            <m:r>
                              <a:rPr lang="ja-JP" altLang="en-US" i="1" dirty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altLang="ja-JP" dirty="0"/>
                </a:p>
                <a:p>
                  <a:endParaRPr lang="en-US" altLang="ja-JP" dirty="0">
                    <a:latin typeface="Cambria Math" panose="02040503050406030204" pitchFamily="18" charset="0"/>
                  </a:endParaRPr>
                </a:p>
                <a:p>
                  <a:r>
                    <a:rPr lang="ja-JP" altLang="en-US" dirty="0">
                      <a:latin typeface="Cambria Math" panose="02040503050406030204" pitchFamily="18" charset="0"/>
                    </a:rPr>
                    <a:t>水</a:t>
                  </a:r>
                  <a:r>
                    <a:rPr lang="en-US" altLang="ja-JP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30.3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g</a:t>
                  </a:r>
                  <a:r>
                    <a:rPr lang="ja-JP" altLang="en-US" dirty="0">
                      <a:latin typeface="Cambria Math" panose="02040503050406030204" pitchFamily="18" charset="0"/>
                    </a:rPr>
                    <a:t>蒸発させたときの温度変化</a:t>
                  </a:r>
                  <a14:m>
                    <m:oMath xmlns:m="http://schemas.openxmlformats.org/officeDocument/2006/math">
                      <m:r>
                        <a:rPr lang="ja-JP" altLang="en-US" i="1" dirty="0" smtClean="0">
                          <a:latin typeface="Cambria Math"/>
                        </a:rPr>
                        <m:t>⊿</m:t>
                      </m:r>
                      <m:r>
                        <a:rPr lang="en-US" altLang="ja-JP" i="1" dirty="0">
                          <a:latin typeface="Cambria Math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ja-JP" i="1" dirty="0">
                    <a:latin typeface="Cambria Math" panose="02040503050406030204" pitchFamily="18" charset="0"/>
                  </a:endParaRPr>
                </a:p>
                <a:p>
                  <a:endParaRPr lang="en-US" altLang="ja-JP" dirty="0"/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i="0" dirty="0">
                            <a:latin typeface="Cambria Math"/>
                          </a:rPr>
                          <m:t>⊿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=−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b="0" i="1" dirty="0" smtClean="0">
                                <a:latin typeface="Cambria Math"/>
                              </a:rPr>
                              <m:t>⊿</m:t>
                            </m:r>
                            <m:r>
                              <a:rPr lang="en-US" altLang="ja-JP" b="0" i="1" dirty="0" smtClean="0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altLang="ja-JP" b="0" i="0" dirty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dirty="0" smtClean="0">
                                <a:latin typeface="Cambria Math"/>
                              </a:rPr>
                              <m:t>air</m:t>
                            </m:r>
                            <m:r>
                              <a:rPr lang="en-US" altLang="ja-JP" b="0" i="0" dirty="0" smtClean="0">
                                <a:latin typeface="Cambria Math"/>
                              </a:rPr>
                              <m:t>)</m:t>
                            </m:r>
                            <m:r>
                              <a:rPr lang="ja-JP" altLang="en-US" b="0" i="1" dirty="0" smtClean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altLang="ja-JP" dirty="0"/>
                </a:p>
                <a:p>
                  <a:endParaRPr lang="en-US" altLang="ja-JP" dirty="0"/>
                </a:p>
              </p:txBody>
            </p:sp>
          </mc:Choice>
          <mc:Fallback xmlns="">
            <p:sp>
              <p:nvSpPr>
                <p:cNvPr id="44" name="角丸四角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764704"/>
                  <a:ext cx="4176464" cy="2973608"/>
                </a:xfrm>
                <a:prstGeom prst="roundRect">
                  <a:avLst>
                    <a:gd name="adj" fmla="val 5932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正方形/長方形 39"/>
            <p:cNvSpPr/>
            <p:nvPr/>
          </p:nvSpPr>
          <p:spPr>
            <a:xfrm>
              <a:off x="1481369" y="1340768"/>
              <a:ext cx="1434445" cy="69606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anchor="ctr" anchorCtr="0">
              <a:noAutofit/>
            </a:bodyPr>
            <a:lstStyle/>
            <a:p>
              <a:endParaRPr lang="en-US" altLang="ja-JP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430431" y="2733547"/>
              <a:ext cx="1585451" cy="69606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anchor="ctr" anchorCtr="0">
              <a:noAutofit/>
            </a:bodyPr>
            <a:lstStyle/>
            <a:p>
              <a:endParaRPr lang="en-US" altLang="ja-JP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正方形/長方形 38"/>
                <p:cNvSpPr/>
                <p:nvPr/>
              </p:nvSpPr>
              <p:spPr>
                <a:xfrm>
                  <a:off x="1426725" y="1342800"/>
                  <a:ext cx="1129050" cy="696066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none" lIns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ja-JP" i="1" dirty="0">
                            <a:latin typeface="Cambria Math"/>
                          </a:rPr>
                          <m:t>1.9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[℃]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39" name="正方形/長方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25" y="1342800"/>
                  <a:ext cx="1129050" cy="6960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1430431" y="2733547"/>
                  <a:ext cx="1095852" cy="69615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25400">
                  <a:noFill/>
                </a:ln>
              </p:spPr>
              <p:txBody>
                <a:bodyPr wrap="none" lIns="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/>
                          </a:rPr>
                          <m:t>− 57.6</m:t>
                        </m:r>
                        <m:r>
                          <a:rPr lang="en-US" altLang="ja-JP" i="1" dirty="0" smtClean="0">
                            <a:latin typeface="Cambria Math"/>
                          </a:rPr>
                          <m:t>[</m:t>
                        </m:r>
                        <m:r>
                          <a:rPr lang="ja-JP" altLang="en-US" b="0" i="1" dirty="0" smtClean="0">
                            <a:latin typeface="Cambria Math"/>
                          </a:rPr>
                          <m:t>℃</m:t>
                        </m:r>
                        <m:r>
                          <a:rPr lang="en-US" altLang="ja-JP" i="1" dirty="0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431" y="2733547"/>
                  <a:ext cx="1095852" cy="6961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911" r="-3352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計算結果</a:t>
            </a:r>
          </a:p>
        </p:txBody>
      </p:sp>
      <p:sp>
        <p:nvSpPr>
          <p:cNvPr id="51" name="円形吹き出し 50"/>
          <p:cNvSpPr/>
          <p:nvPr/>
        </p:nvSpPr>
        <p:spPr>
          <a:xfrm>
            <a:off x="5940153" y="2338025"/>
            <a:ext cx="1750800" cy="473965"/>
          </a:xfrm>
          <a:prstGeom prst="wedgeEllipseCallout">
            <a:avLst>
              <a:gd name="adj1" fmla="val -27719"/>
              <a:gd name="adj2" fmla="val -93507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最大限蒸発させる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69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計算方法を修正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30℃</a:t>
            </a:r>
            <a:r>
              <a:rPr lang="ja-JP" altLang="en-US" dirty="0"/>
              <a:t>の乾燥空気を冷やす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蒸発で気温が下降、飽和水蒸気量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に達したときに蒸発が止まる。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764704"/>
                <a:ext cx="734481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47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222189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1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dirty="0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[g/㎥]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222189"/>
                  </p:ext>
                </p:extLst>
              </p:nvPr>
            </p:nvGraphicFramePr>
            <p:xfrm>
              <a:off x="5290308" y="2826524"/>
              <a:ext cx="290383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15"/>
                    <a:gridCol w="14519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 </a:t>
                          </a:r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[℃]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20" t="-13115" r="-420" b="-5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</a:rPr>
                            <a:t>40</a:t>
                          </a:r>
                          <a:endParaRPr lang="ja-JP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51.1</a:t>
                          </a:r>
                          <a:endParaRPr kumimoji="1" lang="ja-JP" altLang="en-US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  <a:endParaRPr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角丸四角形 45"/>
              <p:cNvSpPr/>
              <p:nvPr/>
            </p:nvSpPr>
            <p:spPr>
              <a:xfrm>
                <a:off x="323528" y="1334260"/>
                <a:ext cx="4104456" cy="2090261"/>
              </a:xfrm>
              <a:prstGeom prst="roundRect">
                <a:avLst>
                  <a:gd name="adj" fmla="val 5932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水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1g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蒸発での温度変化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dirty="0">
                          <a:latin typeface="Cambria Math"/>
                        </a:rPr>
                        <m:t>⊿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−1.9[</m:t>
                      </m:r>
                      <m:r>
                        <a:rPr lang="ja-JP" altLang="en-US" b="0" i="1" dirty="0" smtClean="0">
                          <a:latin typeface="Cambria Math"/>
                        </a:rPr>
                        <m:t>℃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r>
                  <a:rPr lang="ja-JP" altLang="en-US" dirty="0">
                    <a:latin typeface="Cambria Math" panose="02040503050406030204" pitchFamily="18" charset="0"/>
                  </a:rPr>
                  <a:t>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[g]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蒸発させたときの温度変化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0" dirty="0">
                          <a:latin typeface="Cambria Math"/>
                        </a:rPr>
                        <m:t>⊿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𝑇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=−1.9 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46" name="角丸四角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34260"/>
                <a:ext cx="4104456" cy="2090261"/>
              </a:xfrm>
              <a:prstGeom prst="roundRect">
                <a:avLst>
                  <a:gd name="adj" fmla="val 5932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6116287" y="3702154"/>
            <a:ext cx="2778906" cy="2142830"/>
            <a:chOff x="6116287" y="3702154"/>
            <a:chExt cx="2778906" cy="2142830"/>
          </a:xfrm>
        </p:grpSpPr>
        <p:sp>
          <p:nvSpPr>
            <p:cNvPr id="10" name="円形吹き出し 9"/>
            <p:cNvSpPr/>
            <p:nvPr/>
          </p:nvSpPr>
          <p:spPr>
            <a:xfrm>
              <a:off x="6116287" y="5161569"/>
              <a:ext cx="1262077" cy="683415"/>
            </a:xfrm>
            <a:prstGeom prst="wedgeEllipseCallout">
              <a:avLst>
                <a:gd name="adj1" fmla="val -19947"/>
                <a:gd name="adj2" fmla="val -140690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20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14" name="円形吹き出し 13"/>
            <p:cNvSpPr/>
            <p:nvPr/>
          </p:nvSpPr>
          <p:spPr>
            <a:xfrm>
              <a:off x="7887081" y="5208525"/>
              <a:ext cx="1008112" cy="452728"/>
            </a:xfrm>
            <a:prstGeom prst="wedgeEllipseCallout">
              <a:avLst>
                <a:gd name="adj1" fmla="val -66745"/>
                <a:gd name="adj2" fmla="val -19558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飽和する</a:t>
              </a:r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211520" y="3702154"/>
              <a:ext cx="380755" cy="777316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accent3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678075" y="2060848"/>
            <a:ext cx="2650781" cy="2113825"/>
            <a:chOff x="4678075" y="2060848"/>
            <a:chExt cx="2650781" cy="2113825"/>
          </a:xfrm>
        </p:grpSpPr>
        <p:sp>
          <p:nvSpPr>
            <p:cNvPr id="8" name="フリーフォーム 7"/>
            <p:cNvSpPr/>
            <p:nvPr/>
          </p:nvSpPr>
          <p:spPr>
            <a:xfrm>
              <a:off x="5363114" y="3702154"/>
              <a:ext cx="380266" cy="472519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96" h="423354">
                  <a:moveTo>
                    <a:pt x="528696" y="4277"/>
                  </a:moveTo>
                  <a:cubicBezTo>
                    <a:pt x="-977" y="-49803"/>
                    <a:pt x="-326568" y="426986"/>
                    <a:pt x="515138" y="423334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7" name="円形吹き出し 26"/>
            <p:cNvSpPr/>
            <p:nvPr/>
          </p:nvSpPr>
          <p:spPr>
            <a:xfrm>
              <a:off x="6320744" y="2093430"/>
              <a:ext cx="1008112" cy="618250"/>
            </a:xfrm>
            <a:prstGeom prst="wedgeEllipseCallout">
              <a:avLst>
                <a:gd name="adj1" fmla="val 39733"/>
                <a:gd name="adj2" fmla="val 2583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飽和まで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あと</a:t>
              </a:r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12g</a:t>
              </a:r>
              <a:endPara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24" name="円形吹き出し 23"/>
            <p:cNvSpPr/>
            <p:nvPr/>
          </p:nvSpPr>
          <p:spPr>
            <a:xfrm>
              <a:off x="4678075" y="2060848"/>
              <a:ext cx="1262077" cy="683415"/>
            </a:xfrm>
            <a:prstGeom prst="wedgeEllipseCallout">
              <a:avLst>
                <a:gd name="adj1" fmla="val 16228"/>
                <a:gd name="adj2" fmla="val 187805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5g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蒸発して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10</a:t>
              </a:r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℃下がる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95537" y="3604406"/>
                <a:ext cx="4176463" cy="227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温度を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⊿</m:t>
                    </m:r>
                    <m:r>
                      <a:rPr lang="en-US" altLang="ja-JP" i="1" dirty="0"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下げる水分の蒸発量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⊿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1.9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r>
                  <a:rPr lang="ja-JP" altLang="en-US" dirty="0"/>
                  <a:t>このときちょうど水蒸気が飽和するなら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𝑦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𝑎</m:t>
                      </m:r>
                      <m:r>
                        <a:rPr lang="en-US" altLang="ja-JP" i="1">
                          <a:latin typeface="Cambria Math"/>
                        </a:rPr>
                        <m:t>(30+⊿</m:t>
                      </m:r>
                      <m:r>
                        <a:rPr lang="en-US" altLang="ja-JP" i="1">
                          <a:latin typeface="Cambria Math"/>
                        </a:rPr>
                        <m:t>𝑇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3604406"/>
                <a:ext cx="4176463" cy="2272866"/>
              </a:xfrm>
              <a:prstGeom prst="rect">
                <a:avLst/>
              </a:prstGeom>
              <a:blipFill rotWithShape="1">
                <a:blip r:embed="rId5"/>
                <a:stretch>
                  <a:fillRect l="-1314" t="-2145" b="-1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7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マスター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>
          <a:innerShdw blurRad="114300">
            <a:schemeClr val="accent1"/>
          </a:innerShdw>
        </a:effectLst>
      </a:spPr>
      <a:bodyPr wrap="none" anchor="ctr" anchorCtr="1">
        <a:spAutoFit/>
      </a:bodyPr>
      <a:lstStyle>
        <a:defPPr algn="ctr">
          <a:defRPr sz="1400" dirty="0"/>
        </a:defPPr>
      </a:lstStyle>
    </a:spDef>
    <a:lnDef>
      <a:spPr>
        <a:noFill/>
        <a:ln w="50800">
          <a:solidFill>
            <a:srgbClr val="FF3399">
              <a:alpha val="49804"/>
            </a:srgbClr>
          </a:solidFill>
          <a:headEnd type="arrow"/>
          <a:tailEnd type="arrow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PowerPointマスター1</Template>
  <TotalTime>0</TotalTime>
  <Words>1753</Words>
  <Application>Microsoft Office PowerPoint</Application>
  <PresentationFormat>画面に合わせる (4:3)</PresentationFormat>
  <Paragraphs>418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Arial</vt:lpstr>
      <vt:lpstr>ＭＳ Ｐゴシック</vt:lpstr>
      <vt:lpstr>Calibri</vt:lpstr>
      <vt:lpstr>HGS創英角ﾎﾟｯﾌﾟ体</vt:lpstr>
      <vt:lpstr>Cambria Math</vt:lpstr>
      <vt:lpstr>PowerPointマスター1</vt:lpstr>
      <vt:lpstr>ドライミストは涼しくなるのか</vt:lpstr>
      <vt:lpstr>ミストで空気を冷やす装置</vt:lpstr>
      <vt:lpstr>蒸発熱で冷却するモデル</vt:lpstr>
      <vt:lpstr>式</vt:lpstr>
      <vt:lpstr>定数値</vt:lpstr>
      <vt:lpstr>計算結果</vt:lpstr>
      <vt:lpstr>計算結果</vt:lpstr>
      <vt:lpstr>計算結果</vt:lpstr>
      <vt:lpstr>計算方法を修正</vt:lpstr>
      <vt:lpstr>計算方法を修正</vt:lpstr>
      <vt:lpstr>計算方法を修正</vt:lpstr>
      <vt:lpstr>計算方法を修正</vt:lpstr>
      <vt:lpstr>計算結果</vt:lpstr>
      <vt:lpstr>40℃から冷やすと</vt:lpstr>
      <vt:lpstr>湿度50%の空気を冷やす</vt:lpstr>
      <vt:lpstr>30℃の空気を冷やす</vt:lpstr>
      <vt:lpstr>30℃の空気を冷やす</vt:lpstr>
      <vt:lpstr>30℃の空気をミストで冷やすと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2019-11-22T05:30:43Z</dcterms:created>
  <dcterms:modified xsi:type="dcterms:W3CDTF">2019-11-22T05:30:47Z</dcterms:modified>
</cp:coreProperties>
</file>